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71"/>
  </p:notesMasterIdLst>
  <p:sldIdLst>
    <p:sldId id="256" r:id="rId2"/>
    <p:sldId id="257" r:id="rId3"/>
    <p:sldId id="258" r:id="rId4"/>
    <p:sldId id="333" r:id="rId5"/>
    <p:sldId id="274" r:id="rId6"/>
    <p:sldId id="260" r:id="rId7"/>
    <p:sldId id="262" r:id="rId8"/>
    <p:sldId id="325" r:id="rId9"/>
    <p:sldId id="263" r:id="rId10"/>
    <p:sldId id="264" r:id="rId11"/>
    <p:sldId id="266" r:id="rId12"/>
    <p:sldId id="267" r:id="rId13"/>
    <p:sldId id="268" r:id="rId14"/>
    <p:sldId id="283" r:id="rId15"/>
    <p:sldId id="334" r:id="rId16"/>
    <p:sldId id="259" r:id="rId17"/>
    <p:sldId id="275" r:id="rId18"/>
    <p:sldId id="276" r:id="rId19"/>
    <p:sldId id="328" r:id="rId20"/>
    <p:sldId id="332" r:id="rId21"/>
    <p:sldId id="273" r:id="rId22"/>
    <p:sldId id="269" r:id="rId23"/>
    <p:sldId id="271" r:id="rId24"/>
    <p:sldId id="270" r:id="rId25"/>
    <p:sldId id="280" r:id="rId26"/>
    <p:sldId id="277" r:id="rId27"/>
    <p:sldId id="278" r:id="rId28"/>
    <p:sldId id="272" r:id="rId29"/>
    <p:sldId id="327" r:id="rId30"/>
    <p:sldId id="279" r:id="rId31"/>
    <p:sldId id="281" r:id="rId32"/>
    <p:sldId id="284" r:id="rId33"/>
    <p:sldId id="285" r:id="rId34"/>
    <p:sldId id="324" r:id="rId35"/>
    <p:sldId id="286" r:id="rId36"/>
    <p:sldId id="322" r:id="rId37"/>
    <p:sldId id="287" r:id="rId38"/>
    <p:sldId id="288" r:id="rId39"/>
    <p:sldId id="331" r:id="rId40"/>
    <p:sldId id="317" r:id="rId41"/>
    <p:sldId id="291" r:id="rId42"/>
    <p:sldId id="293" r:id="rId43"/>
    <p:sldId id="323" r:id="rId44"/>
    <p:sldId id="294" r:id="rId45"/>
    <p:sldId id="295" r:id="rId46"/>
    <p:sldId id="296" r:id="rId47"/>
    <p:sldId id="298" r:id="rId48"/>
    <p:sldId id="297" r:id="rId49"/>
    <p:sldId id="303" r:id="rId50"/>
    <p:sldId id="319" r:id="rId51"/>
    <p:sldId id="299" r:id="rId52"/>
    <p:sldId id="329" r:id="rId53"/>
    <p:sldId id="330" r:id="rId54"/>
    <p:sldId id="304" r:id="rId55"/>
    <p:sldId id="308" r:id="rId56"/>
    <p:sldId id="305" r:id="rId57"/>
    <p:sldId id="307" r:id="rId58"/>
    <p:sldId id="306" r:id="rId59"/>
    <p:sldId id="313" r:id="rId60"/>
    <p:sldId id="311" r:id="rId61"/>
    <p:sldId id="309" r:id="rId62"/>
    <p:sldId id="310" r:id="rId63"/>
    <p:sldId id="312" r:id="rId64"/>
    <p:sldId id="314" r:id="rId65"/>
    <p:sldId id="315" r:id="rId66"/>
    <p:sldId id="316" r:id="rId67"/>
    <p:sldId id="321" r:id="rId68"/>
    <p:sldId id="318" r:id="rId69"/>
    <p:sldId id="320" r:id="rId70"/>
  </p:sldIdLst>
  <p:sldSz cx="9906000" cy="6858000" type="A4"/>
  <p:notesSz cx="7099300" cy="10234613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ode New Roman" panose="020B0604020202020204" charset="0"/>
      <p:regular r:id="rId76"/>
    </p:embeddedFont>
    <p:embeddedFont>
      <p:font typeface="Gotham" panose="02000804030000020004" pitchFamily="50" charset="0"/>
      <p:bold r:id="rId77"/>
    </p:embeddedFont>
    <p:embeddedFont>
      <p:font typeface="Gotham Book" panose="02000603040000020004" pitchFamily="2" charset="0"/>
      <p:regular r:id="rId78"/>
      <p:italic r:id="rId79"/>
    </p:embeddedFont>
    <p:embeddedFont>
      <p:font typeface="Gotham Medium" panose="02000603030000020004" pitchFamily="2" charset="0"/>
      <p:regular r:id="rId8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433"/>
    <a:srgbClr val="D9D9D9"/>
    <a:srgbClr val="3C659D"/>
    <a:srgbClr val="A20025"/>
    <a:srgbClr val="668100"/>
    <a:srgbClr val="FFFFFF"/>
    <a:srgbClr val="647687"/>
    <a:srgbClr val="87794E"/>
    <a:srgbClr val="76608A"/>
    <a:srgbClr val="008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>
      <p:cViewPr varScale="1">
        <p:scale>
          <a:sx n="111" d="100"/>
          <a:sy n="111" d="100"/>
        </p:scale>
        <p:origin x="714" y="10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929DA7A-FF37-4E06-83B5-C92103564C50}" type="datetimeFigureOut">
              <a:rPr lang="en-US" smtClean="0"/>
              <a:pPr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B0DAD3E-99F3-4FC4-8505-5984D56852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6">
            <a:extLst>
              <a:ext uri="{FF2B5EF4-FFF2-40B4-BE49-F238E27FC236}">
                <a16:creationId xmlns:a16="http://schemas.microsoft.com/office/drawing/2014/main" id="{157EFC73-737A-4BD1-AE24-821D999C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0"/>
                    </a14:imgEffect>
                    <a14:imgEffect>
                      <a14:brightnessContrast bright="51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067" y="5137204"/>
            <a:ext cx="1568933" cy="1714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592796"/>
            <a:ext cx="9906000" cy="3672408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0" y="3429000"/>
            <a:ext cx="9906000" cy="1844824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58985"/>
            <a:ext cx="84201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Gotham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429000"/>
            <a:ext cx="6934200" cy="14150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C51-7655-4BA5-9454-2FA93699DA4A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14338" name="AutoShape 2" descr="https://events-cms.s3.amazonaws.com/uploads/events/53909b2a298edf9b120001cc/event_files/document/53a1c5b2298edf89d7000224-n_essecbusinessschool_hd-png/N_EssecBusinessSchool_HD.png"/>
          <p:cNvSpPr>
            <a:spLocks noChangeAspect="1" noChangeArrowheads="1"/>
          </p:cNvSpPr>
          <p:nvPr/>
        </p:nvSpPr>
        <p:spPr bwMode="auto">
          <a:xfrm>
            <a:off x="155580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>
            <a:stCxn id="7" idx="1"/>
            <a:endCxn id="7" idx="3"/>
          </p:cNvCxnSpPr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  <p:sp>
        <p:nvSpPr>
          <p:cNvPr id="18" name="AutoShape 2" descr="https://events-cms.s3.amazonaws.com/uploads/events/53909b2a298edf9b120001cc/event_files/document/53a1c5b2298edf89d7000224-n_essecbusinessschool_hd-png/N_EssecBusinessSchool_HD.png">
            <a:extLst>
              <a:ext uri="{FF2B5EF4-FFF2-40B4-BE49-F238E27FC236}">
                <a16:creationId xmlns:a16="http://schemas.microsoft.com/office/drawing/2014/main" id="{6C7B27B8-DCCF-4226-B0D3-198C93966E7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CFEEE427-D1D2-4C48-9D5D-25F54189F0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2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66253B-E129-4ABF-8668-94C10FD2885D}"/>
              </a:ext>
            </a:extLst>
          </p:cNvPr>
          <p:cNvCxnSpPr>
            <a:stCxn id="7" idx="1"/>
            <a:endCxn id="7" idx="3"/>
          </p:cNvCxnSpPr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1A073E-13EB-4AC0-BF1D-602791D57CF0}"/>
              </a:ext>
            </a:extLst>
          </p:cNvPr>
          <p:cNvSpPr txBox="1"/>
          <p:nvPr userDrawn="1"/>
        </p:nvSpPr>
        <p:spPr>
          <a:xfrm>
            <a:off x="2066633" y="6597352"/>
            <a:ext cx="5772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</p:spTree>
    <p:extLst>
      <p:ext uri="{BB962C8B-B14F-4D97-AF65-F5344CB8AC3E}">
        <p14:creationId xmlns:p14="http://schemas.microsoft.com/office/powerpoint/2010/main" val="114048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7295-120D-4E6D-82EB-3B469155AC22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219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7FD9-E13A-44DB-8188-5870EB1BB577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322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2BE-7CE8-4C35-9735-5F4DA694229A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169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3E22-B693-416B-AB86-9C3DB0AD2F21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37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4475-AF8E-4D13-85D5-38C590638CA8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9799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2A5E-B904-4660-B546-393C85236AE5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88399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7610-DBBC-49CD-8499-BCCBC1D4B3B3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7477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9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8" y="274649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D1BD-122E-4A73-B949-AE1BD8FBE9E3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418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A543-82E5-4C7C-91E7-049B0168D1EF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ssec logo">
            <a:extLst>
              <a:ext uri="{FF2B5EF4-FFF2-40B4-BE49-F238E27FC236}">
                <a16:creationId xmlns:a16="http://schemas.microsoft.com/office/drawing/2014/main" id="{4C16A28B-B1C6-42B7-AD72-C3175BC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07" y="269206"/>
            <a:ext cx="1287586" cy="12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29FD82-2F7E-43EB-9083-06DA0D957878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97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FB643-9EB5-499D-8E88-67DB0FD29BC1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589A-B3DB-467E-AB43-1708379828EC}"/>
              </a:ext>
            </a:extLst>
          </p:cNvPr>
          <p:cNvSpPr/>
          <p:nvPr/>
        </p:nvSpPr>
        <p:spPr>
          <a:xfrm rot="21216921">
            <a:off x="776536" y="1448780"/>
            <a:ext cx="8352928" cy="3960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216921">
            <a:off x="1826325" y="1511189"/>
            <a:ext cx="7159123" cy="374441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4036E-7BBF-4B63-A49A-ED1375F69460}"/>
              </a:ext>
            </a:extLst>
          </p:cNvPr>
          <p:cNvGrpSpPr/>
          <p:nvPr/>
        </p:nvGrpSpPr>
        <p:grpSpPr>
          <a:xfrm rot="21216921">
            <a:off x="605081" y="1545474"/>
            <a:ext cx="1193805" cy="2400657"/>
            <a:chOff x="518835" y="4797152"/>
            <a:chExt cx="1193805" cy="24006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1B698-1032-4D94-8C2A-F7E3E9910637}"/>
                </a:ext>
              </a:extLst>
            </p:cNvPr>
            <p:cNvSpPr txBox="1"/>
            <p:nvPr userDrawn="1"/>
          </p:nvSpPr>
          <p:spPr>
            <a:xfrm>
              <a:off x="518835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37837A-790F-4CA0-A62A-9321B6695EC0}"/>
                </a:ext>
              </a:extLst>
            </p:cNvPr>
            <p:cNvSpPr txBox="1"/>
            <p:nvPr userDrawn="1"/>
          </p:nvSpPr>
          <p:spPr>
            <a:xfrm>
              <a:off x="886773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A7799C70-DAF1-413A-90E1-B5718EA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9152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550" y="980729"/>
            <a:ext cx="6026150" cy="514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CD96-2A10-4D56-94FD-8E14761B525E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47973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78D-0D56-4A02-94CE-7D36646887F4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1646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7FEA-2A95-4E00-8503-E0DDA63A48B3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pic>
        <p:nvPicPr>
          <p:cNvPr id="16386" name="Picture 2" descr="http://developer.r-project.org/Logo/Rlogo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2" descr="http://developer.r-project.org/Logo/Rlogo-2.png">
            <a:extLst>
              <a:ext uri="{FF2B5EF4-FFF2-40B4-BE49-F238E27FC236}">
                <a16:creationId xmlns:a16="http://schemas.microsoft.com/office/drawing/2014/main" id="{3FC1AC04-799A-43B1-8926-7D064FAD43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3" y="908720"/>
            <a:ext cx="648072" cy="491642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81004-24C3-46FD-933E-584EE8E604CD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505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4C47-E547-4D5D-853D-E4701C76F855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://www.mysql.com/common/logos/logo-mysql-170x1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3" y="908720"/>
            <a:ext cx="745126" cy="504056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14F559-309F-478B-B6B5-2FE10A47EE66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2" name="Picture 2" descr="http://www.mysql.com/common/logos/logo-mysql-170x115.png">
            <a:extLst>
              <a:ext uri="{FF2B5EF4-FFF2-40B4-BE49-F238E27FC236}">
                <a16:creationId xmlns:a16="http://schemas.microsoft.com/office/drawing/2014/main" id="{98E11505-C5AC-4873-B61B-D305CC3574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18" y="908720"/>
            <a:ext cx="74512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563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6769-AB32-4643-AC7B-45F44BB7F3C7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D5BEC2-B1B8-4473-9C6D-7699EB33EF26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25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CB82-14F3-4407-B44A-450773340EA5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1F5C84-E4E4-4D87-8D11-C16C87188B95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6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980729"/>
            <a:ext cx="8915400" cy="51454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3CD96-2A10-4D56-94FD-8E14761B525E}" type="datetime1">
              <a:rPr lang="fr-BE" smtClean="0"/>
              <a:pPr/>
              <a:t>04-10-21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8297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Gotham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tham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getting-started/hands-on/create-mysql-db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Marketing </a:t>
            </a:r>
            <a:r>
              <a:rPr lang="fr-BE" dirty="0" err="1"/>
              <a:t>Analytics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sz="1800" dirty="0"/>
              <a:t>Session 1</a:t>
            </a:r>
          </a:p>
          <a:p>
            <a:r>
              <a:rPr lang="fr-BE" dirty="0"/>
              <a:t>Course introduction &amp; MySQL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urved Connector 27"/>
          <p:cNvCxnSpPr>
            <a:stCxn id="6" idx="3"/>
            <a:endCxn id="8" idx="1"/>
          </p:cNvCxnSpPr>
          <p:nvPr/>
        </p:nvCxnSpPr>
        <p:spPr>
          <a:xfrm>
            <a:off x="1748504" y="1970768"/>
            <a:ext cx="129633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8" idx="3"/>
            <a:endCxn id="10" idx="1"/>
          </p:cNvCxnSpPr>
          <p:nvPr/>
        </p:nvCxnSpPr>
        <p:spPr>
          <a:xfrm>
            <a:off x="4304835" y="1970768"/>
            <a:ext cx="129633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10" idx="3"/>
            <a:endCxn id="12" idx="1"/>
          </p:cNvCxnSpPr>
          <p:nvPr/>
        </p:nvCxnSpPr>
        <p:spPr>
          <a:xfrm>
            <a:off x="6861166" y="1970768"/>
            <a:ext cx="1296330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analytics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10</a:t>
            </a:fld>
            <a:endParaRPr lang="fr-BE"/>
          </a:p>
        </p:txBody>
      </p:sp>
      <p:grpSp>
        <p:nvGrpSpPr>
          <p:cNvPr id="37" name="Group 36"/>
          <p:cNvGrpSpPr/>
          <p:nvPr/>
        </p:nvGrpSpPr>
        <p:grpSpPr>
          <a:xfrm>
            <a:off x="488504" y="1340768"/>
            <a:ext cx="1260000" cy="1657681"/>
            <a:chOff x="488504" y="2923447"/>
            <a:chExt cx="1260000" cy="1657681"/>
          </a:xfrm>
        </p:grpSpPr>
        <p:grpSp>
          <p:nvGrpSpPr>
            <p:cNvPr id="20" name="Group 19"/>
            <p:cNvGrpSpPr/>
            <p:nvPr/>
          </p:nvGrpSpPr>
          <p:grpSpPr>
            <a:xfrm>
              <a:off x="488504" y="2923447"/>
              <a:ext cx="1260000" cy="1260000"/>
              <a:chOff x="488504" y="2420888"/>
              <a:chExt cx="1260000" cy="12600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8504" y="2420888"/>
                <a:ext cx="1260000" cy="1260000"/>
              </a:xfrm>
              <a:prstGeom prst="rect">
                <a:avLst/>
              </a:prstGeom>
              <a:solidFill>
                <a:srgbClr val="668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04" name="Picture 4" descr="C:\Users\User\Desktop\data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04528" y="2601008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582139" y="4273351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EXTRACT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044835" y="1340768"/>
            <a:ext cx="1260000" cy="1657681"/>
            <a:chOff x="3044835" y="2923447"/>
            <a:chExt cx="1260000" cy="1657681"/>
          </a:xfrm>
        </p:grpSpPr>
        <p:grpSp>
          <p:nvGrpSpPr>
            <p:cNvPr id="19" name="Group 18"/>
            <p:cNvGrpSpPr/>
            <p:nvPr/>
          </p:nvGrpSpPr>
          <p:grpSpPr>
            <a:xfrm>
              <a:off x="3044835" y="2923447"/>
              <a:ext cx="1260000" cy="1260000"/>
              <a:chOff x="2936776" y="2492896"/>
              <a:chExt cx="1260000" cy="126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36776" y="2492896"/>
                <a:ext cx="1260000" cy="1260000"/>
              </a:xfrm>
              <a:prstGeom prst="rect">
                <a:avLst/>
              </a:prstGeom>
              <a:solidFill>
                <a:srgbClr val="3C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05" name="Picture 5" descr="C:\Users\User\Desktop\gears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52800" y="2673016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3133661" y="427335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ANALYSE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976218" y="1340768"/>
            <a:ext cx="1622560" cy="1657681"/>
            <a:chOff x="7976218" y="2923447"/>
            <a:chExt cx="1622560" cy="1657681"/>
          </a:xfrm>
        </p:grpSpPr>
        <p:grpSp>
          <p:nvGrpSpPr>
            <p:cNvPr id="17" name="Group 16"/>
            <p:cNvGrpSpPr/>
            <p:nvPr/>
          </p:nvGrpSpPr>
          <p:grpSpPr>
            <a:xfrm>
              <a:off x="8157496" y="2923447"/>
              <a:ext cx="1260000" cy="1260000"/>
              <a:chOff x="8193360" y="2636912"/>
              <a:chExt cx="1260000" cy="12600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193360" y="2636912"/>
                <a:ext cx="1260000" cy="1260000"/>
              </a:xfrm>
              <a:prstGeom prst="rect">
                <a:avLst/>
              </a:prstGeom>
              <a:solidFill>
                <a:srgbClr val="A20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3" descr="C:\Users\User\Desktop\businessman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481392" y="2817032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7976218" y="4273351"/>
              <a:ext cx="1622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COMMUNICATE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01166" y="1340768"/>
            <a:ext cx="1260000" cy="1657681"/>
            <a:chOff x="5601166" y="2923447"/>
            <a:chExt cx="1260000" cy="1657681"/>
          </a:xfrm>
        </p:grpSpPr>
        <p:grpSp>
          <p:nvGrpSpPr>
            <p:cNvPr id="18" name="Group 17"/>
            <p:cNvGrpSpPr/>
            <p:nvPr/>
          </p:nvGrpSpPr>
          <p:grpSpPr>
            <a:xfrm>
              <a:off x="5601166" y="2923447"/>
              <a:ext cx="1260000" cy="1260000"/>
              <a:chOff x="5457056" y="2564904"/>
              <a:chExt cx="1260000" cy="12600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457056" y="2564904"/>
                <a:ext cx="1260000" cy="12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06" name="Picture 6" descr="C:\Users\User\Desktop\presentation_char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709184" y="2745024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5754114" y="4273351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REPORT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29264" y="3284984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DEPLOY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76736" y="3356992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EXPLORE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13040" y="3429000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VALIDATE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0781" y="393305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CLEAN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68624" y="4365104"/>
            <a:ext cx="1066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PREPARE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56856" y="4005064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otham Book" pitchFamily="2" charset="0"/>
              </a:rPr>
              <a:t>VIZUALISE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5" grpId="0"/>
      <p:bldP spid="36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2360712" y="1340767"/>
            <a:ext cx="7049988" cy="5050605"/>
          </a:xfrm>
        </p:spPr>
        <p:txBody>
          <a:bodyPr anchor="t" anchorCtr="0">
            <a:normAutofit fontScale="92500" lnSpcReduction="10000"/>
          </a:bodyPr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Organized collection of data</a:t>
            </a:r>
          </a:p>
          <a:p>
            <a:endParaRPr lang="en-US" dirty="0"/>
          </a:p>
          <a:p>
            <a:r>
              <a:rPr lang="en-US" dirty="0"/>
              <a:t>Database management systems (DBMS)</a:t>
            </a:r>
          </a:p>
          <a:p>
            <a:pPr lvl="1"/>
            <a:r>
              <a:rPr lang="en-US" dirty="0"/>
              <a:t>Oracle, IBM, SAP, Microsoft, </a:t>
            </a:r>
            <a:r>
              <a:rPr lang="en-US" dirty="0" err="1"/>
              <a:t>Teradata</a:t>
            </a:r>
            <a:r>
              <a:rPr lang="en-US" dirty="0"/>
              <a:t>, </a:t>
            </a:r>
            <a:r>
              <a:rPr lang="en-US" dirty="0" err="1">
                <a:solidFill>
                  <a:srgbClr val="CC3433"/>
                </a:solidFill>
              </a:rPr>
              <a:t>MySQL</a:t>
            </a:r>
            <a:r>
              <a:rPr lang="en-US" dirty="0"/>
              <a:t>, </a:t>
            </a:r>
            <a:r>
              <a:rPr lang="en-US" dirty="0" err="1"/>
              <a:t>MariaDB</a:t>
            </a:r>
            <a:r>
              <a:rPr lang="en-US" dirty="0"/>
              <a:t>, </a:t>
            </a:r>
            <a:r>
              <a:rPr lang="en-US" dirty="0" err="1"/>
              <a:t>SQLLite</a:t>
            </a:r>
            <a:r>
              <a:rPr lang="en-US" dirty="0"/>
              <a:t>, </a:t>
            </a:r>
            <a:r>
              <a:rPr lang="en-US" dirty="0" err="1"/>
              <a:t>PostgreSQL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 err="1"/>
              <a:t>Datawarehouse</a:t>
            </a:r>
            <a:r>
              <a:rPr lang="en-US" dirty="0"/>
              <a:t> solutions</a:t>
            </a:r>
          </a:p>
          <a:p>
            <a:pPr lvl="1"/>
            <a:r>
              <a:rPr lang="en-US" dirty="0"/>
              <a:t>AWS, Google Cloud, Microsoft Azure, IBM cloud, OVH, Teradata…</a:t>
            </a:r>
          </a:p>
          <a:p>
            <a:endParaRPr lang="en-US" dirty="0"/>
          </a:p>
          <a:p>
            <a:r>
              <a:rPr lang="en-US" dirty="0"/>
              <a:t>Structured Query Language (SQL)</a:t>
            </a:r>
          </a:p>
          <a:p>
            <a:pPr lvl="1"/>
            <a:r>
              <a:rPr lang="en-US" dirty="0"/>
              <a:t>A query language for accessing databases</a:t>
            </a:r>
          </a:p>
          <a:p>
            <a:pPr lvl="1"/>
            <a:r>
              <a:rPr lang="en-US" dirty="0"/>
              <a:t>Shared by all DBMS </a:t>
            </a:r>
            <a:r>
              <a:rPr lang="en-US" sz="1200" dirty="0"/>
              <a:t>(well, almost…)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11</a:t>
            </a:fld>
            <a:endParaRPr lang="fr-BE"/>
          </a:p>
        </p:txBody>
      </p:sp>
      <p:grpSp>
        <p:nvGrpSpPr>
          <p:cNvPr id="3" name="Group 36"/>
          <p:cNvGrpSpPr/>
          <p:nvPr/>
        </p:nvGrpSpPr>
        <p:grpSpPr>
          <a:xfrm>
            <a:off x="488504" y="1340768"/>
            <a:ext cx="1260000" cy="1657681"/>
            <a:chOff x="488504" y="2923447"/>
            <a:chExt cx="1260000" cy="1657681"/>
          </a:xfrm>
        </p:grpSpPr>
        <p:grpSp>
          <p:nvGrpSpPr>
            <p:cNvPr id="5" name="Group 19"/>
            <p:cNvGrpSpPr/>
            <p:nvPr/>
          </p:nvGrpSpPr>
          <p:grpSpPr>
            <a:xfrm>
              <a:off x="488504" y="2923447"/>
              <a:ext cx="1260000" cy="1260000"/>
              <a:chOff x="488504" y="2420888"/>
              <a:chExt cx="1260000" cy="12600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8504" y="2420888"/>
                <a:ext cx="1260000" cy="1260000"/>
              </a:xfrm>
              <a:prstGeom prst="rect">
                <a:avLst/>
              </a:prstGeom>
              <a:solidFill>
                <a:srgbClr val="668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04" name="Picture 4" descr="C:\Users\User\Desktop\data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04528" y="2601008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582139" y="4273351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EXTRACT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88504" y="1340768"/>
            <a:ext cx="1260000" cy="1657681"/>
            <a:chOff x="3044835" y="2923447"/>
            <a:chExt cx="1260000" cy="1657681"/>
          </a:xfrm>
        </p:grpSpPr>
        <p:grpSp>
          <p:nvGrpSpPr>
            <p:cNvPr id="13" name="Group 18"/>
            <p:cNvGrpSpPr/>
            <p:nvPr/>
          </p:nvGrpSpPr>
          <p:grpSpPr>
            <a:xfrm>
              <a:off x="3044835" y="2923447"/>
              <a:ext cx="1260000" cy="1260000"/>
              <a:chOff x="2936776" y="2492896"/>
              <a:chExt cx="1260000" cy="12600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936776" y="2492896"/>
                <a:ext cx="1260000" cy="1260000"/>
              </a:xfrm>
              <a:prstGeom prst="rect">
                <a:avLst/>
              </a:prstGeom>
              <a:solidFill>
                <a:srgbClr val="3C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5" descr="C:\Users\User\Desktop\gears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52800" y="2673016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3133661" y="427335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ANALYSE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2360712" y="1340767"/>
            <a:ext cx="7049988" cy="4785397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Point-and-click software </a:t>
            </a:r>
            <a:r>
              <a:rPr lang="en-US" sz="1200" dirty="0"/>
              <a:t>(with muscles)</a:t>
            </a:r>
            <a:endParaRPr lang="en-US" dirty="0"/>
          </a:p>
          <a:p>
            <a:pPr lvl="1"/>
            <a:r>
              <a:rPr lang="en-US" dirty="0" err="1"/>
              <a:t>TiMi</a:t>
            </a:r>
            <a:r>
              <a:rPr lang="en-US" dirty="0"/>
              <a:t>, KXEN, SPSS Modeler, SAS Enterprise Miner, </a:t>
            </a:r>
            <a:r>
              <a:rPr lang="en-US" dirty="0" err="1"/>
              <a:t>MiniTab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Programming languages</a:t>
            </a:r>
          </a:p>
          <a:p>
            <a:pPr lvl="1"/>
            <a:r>
              <a:rPr lang="en-US" dirty="0">
                <a:solidFill>
                  <a:srgbClr val="CC3433"/>
                </a:solidFill>
              </a:rPr>
              <a:t>R</a:t>
            </a:r>
            <a:r>
              <a:rPr lang="en-US" dirty="0"/>
              <a:t>, Python, MATLAB, C, C++, C#, Java</a:t>
            </a:r>
          </a:p>
          <a:p>
            <a:endParaRPr lang="en-US" dirty="0"/>
          </a:p>
          <a:p>
            <a:r>
              <a:rPr lang="en-US" dirty="0"/>
              <a:t>Tied to a specific database or hardware</a:t>
            </a:r>
          </a:p>
          <a:p>
            <a:pPr lvl="1"/>
            <a:r>
              <a:rPr lang="en-US" dirty="0"/>
              <a:t>Oracle, HANA (SAP)</a:t>
            </a:r>
          </a:p>
          <a:p>
            <a:pPr lvl="1"/>
            <a:r>
              <a:rPr lang="en-US" dirty="0" err="1"/>
              <a:t>Teradata</a:t>
            </a:r>
            <a:r>
              <a:rPr lang="en-US" dirty="0"/>
              <a:t>, </a:t>
            </a:r>
            <a:r>
              <a:rPr lang="en-US" dirty="0" err="1"/>
              <a:t>PureData</a:t>
            </a:r>
            <a:r>
              <a:rPr lang="en-US" dirty="0"/>
              <a:t> (IBM)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12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8504" y="1340768"/>
            <a:ext cx="1260000" cy="1657681"/>
            <a:chOff x="5601166" y="2923447"/>
            <a:chExt cx="1260000" cy="1657681"/>
          </a:xfrm>
        </p:grpSpPr>
        <p:grpSp>
          <p:nvGrpSpPr>
            <p:cNvPr id="11" name="Group 17"/>
            <p:cNvGrpSpPr/>
            <p:nvPr/>
          </p:nvGrpSpPr>
          <p:grpSpPr>
            <a:xfrm>
              <a:off x="5601166" y="2923447"/>
              <a:ext cx="1260000" cy="1260000"/>
              <a:chOff x="5457056" y="2564904"/>
              <a:chExt cx="1260000" cy="1260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457056" y="2564904"/>
                <a:ext cx="1260000" cy="12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6" descr="C:\Users\User\Desktop\presentation_chart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709184" y="2745024"/>
                <a:ext cx="900000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5754114" y="4273351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REPORT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2360712" y="1340767"/>
            <a:ext cx="7049988" cy="4785397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Software focused on dashboards and report writing</a:t>
            </a:r>
          </a:p>
          <a:p>
            <a:pPr lvl="1"/>
            <a:r>
              <a:rPr lang="en-US" dirty="0" err="1"/>
              <a:t>Cognos</a:t>
            </a:r>
            <a:r>
              <a:rPr lang="en-US" dirty="0"/>
              <a:t> (IBM), Business Objects (SAP), </a:t>
            </a:r>
            <a:r>
              <a:rPr lang="en-US" dirty="0" err="1"/>
              <a:t>Pentaho</a:t>
            </a:r>
            <a:endParaRPr lang="en-US" dirty="0"/>
          </a:p>
          <a:p>
            <a:endParaRPr lang="en-US" dirty="0"/>
          </a:p>
          <a:p>
            <a:r>
              <a:rPr lang="en-US" dirty="0"/>
              <a:t>General office suite</a:t>
            </a:r>
          </a:p>
          <a:p>
            <a:pPr lvl="1"/>
            <a:r>
              <a:rPr lang="en-US" dirty="0">
                <a:solidFill>
                  <a:srgbClr val="CC3433"/>
                </a:solidFill>
              </a:rPr>
              <a:t>PowerPoint</a:t>
            </a:r>
            <a:r>
              <a:rPr lang="en-US" dirty="0"/>
              <a:t>, </a:t>
            </a:r>
            <a:r>
              <a:rPr lang="en-US" dirty="0" err="1"/>
              <a:t>OpenOffice</a:t>
            </a:r>
            <a:r>
              <a:rPr lang="en-US" dirty="0"/>
              <a:t> Impress, etc.</a:t>
            </a:r>
          </a:p>
          <a:p>
            <a:endParaRPr lang="en-US" dirty="0"/>
          </a:p>
          <a:p>
            <a:r>
              <a:rPr lang="en-US" dirty="0"/>
              <a:t>Home-made</a:t>
            </a:r>
          </a:p>
          <a:p>
            <a:pPr lvl="1"/>
            <a:r>
              <a:rPr lang="en-US" dirty="0" err="1">
                <a:solidFill>
                  <a:srgbClr val="CC3433"/>
                </a:solidFill>
              </a:rPr>
              <a:t>ggplot</a:t>
            </a:r>
            <a:r>
              <a:rPr lang="en-US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13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 </a:t>
            </a:r>
            <a:r>
              <a:rPr lang="en-US" sz="2000" dirty="0"/>
              <a:t>(in that 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MySQL</a:t>
            </a:r>
            <a:r>
              <a:rPr lang="en-US" dirty="0"/>
              <a:t> (community) server (database engine)</a:t>
            </a:r>
          </a:p>
          <a:p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err="1"/>
              <a:t>notifier</a:t>
            </a:r>
            <a:r>
              <a:rPr lang="en-US" dirty="0"/>
              <a:t> (recommended)</a:t>
            </a:r>
          </a:p>
          <a:p>
            <a:r>
              <a:rPr lang="en-US" dirty="0" err="1"/>
              <a:t>MySQL</a:t>
            </a:r>
            <a:r>
              <a:rPr lang="en-US" dirty="0"/>
              <a:t> workbench</a:t>
            </a:r>
          </a:p>
          <a:p>
            <a:r>
              <a:rPr lang="en-US" dirty="0" err="1"/>
              <a:t>MySQL</a:t>
            </a:r>
            <a:r>
              <a:rPr lang="en-US" dirty="0"/>
              <a:t> connector (ODBC)</a:t>
            </a:r>
          </a:p>
          <a:p>
            <a:pPr lvl="1"/>
            <a:r>
              <a:rPr lang="en-US" dirty="0"/>
              <a:t>http://dev.mysql.com/downloads/</a:t>
            </a:r>
          </a:p>
          <a:p>
            <a:pPr lvl="1"/>
            <a:r>
              <a:rPr lang="en-US" dirty="0"/>
              <a:t>Check </a:t>
            </a:r>
            <a:r>
              <a:rPr lang="en-US" dirty="0" err="1"/>
              <a:t>MySQL</a:t>
            </a:r>
            <a:r>
              <a:rPr lang="en-US" dirty="0"/>
              <a:t> Installer for Windows</a:t>
            </a:r>
          </a:p>
          <a:p>
            <a:endParaRPr lang="en-US" dirty="0"/>
          </a:p>
          <a:p>
            <a:r>
              <a:rPr lang="en-US" dirty="0"/>
              <a:t>R</a:t>
            </a:r>
          </a:p>
          <a:p>
            <a:pPr lvl="1"/>
            <a:r>
              <a:rPr lang="en-US" dirty="0"/>
              <a:t>http://www.r-project.org/</a:t>
            </a:r>
          </a:p>
          <a:p>
            <a:pPr lvl="1"/>
            <a:r>
              <a:rPr lang="en-US" dirty="0"/>
              <a:t>Be consistent in your downloads between server, ODBC connector, and R (e.g., Windows 64 bits)</a:t>
            </a:r>
          </a:p>
          <a:p>
            <a:endParaRPr lang="en-US" dirty="0"/>
          </a:p>
          <a:p>
            <a:r>
              <a:rPr lang="en-US" dirty="0" err="1"/>
              <a:t>RStudio</a:t>
            </a:r>
            <a:r>
              <a:rPr lang="en-US" dirty="0"/>
              <a:t> desktop</a:t>
            </a:r>
          </a:p>
          <a:p>
            <a:pPr lvl="1"/>
            <a:r>
              <a:rPr lang="en-US" dirty="0"/>
              <a:t>http://www.rstudio.com/products/rstudio/</a:t>
            </a:r>
          </a:p>
          <a:p>
            <a:endParaRPr lang="en-US" dirty="0"/>
          </a:p>
          <a:p>
            <a:r>
              <a:rPr lang="en-US" dirty="0"/>
              <a:t>A few R libraries</a:t>
            </a:r>
          </a:p>
          <a:p>
            <a:pPr lvl="1"/>
            <a:r>
              <a:rPr lang="en-US" dirty="0"/>
              <a:t>When time comes…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14</a:t>
            </a:fld>
            <a:endParaRPr lang="fr-B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CCEF-FAD4-4054-B8CD-F05D8288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 Mac...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E5CB-CE40-4608-B4AB-6D4CDF10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install everything</a:t>
            </a:r>
          </a:p>
          <a:p>
            <a:pPr lvl="1"/>
            <a:r>
              <a:rPr lang="en-US" dirty="0"/>
              <a:t>Some managed to do it</a:t>
            </a:r>
          </a:p>
          <a:p>
            <a:endParaRPr lang="en-US" dirty="0"/>
          </a:p>
          <a:p>
            <a:r>
              <a:rPr lang="en-US" dirty="0"/>
              <a:t>If you can’t make ODBC work</a:t>
            </a:r>
          </a:p>
          <a:p>
            <a:pPr lvl="1"/>
            <a:r>
              <a:rPr lang="en-US" dirty="0"/>
              <a:t>Run the SQL queries from MySQL Workbench</a:t>
            </a:r>
          </a:p>
          <a:p>
            <a:pPr lvl="1"/>
            <a:r>
              <a:rPr lang="en-US" dirty="0"/>
              <a:t>Save the results in text format</a:t>
            </a:r>
          </a:p>
          <a:p>
            <a:pPr lvl="1"/>
            <a:r>
              <a:rPr lang="en-US" dirty="0"/>
              <a:t>Import the text file in R (see FAQ)</a:t>
            </a:r>
          </a:p>
          <a:p>
            <a:endParaRPr lang="en-US" dirty="0"/>
          </a:p>
          <a:p>
            <a:r>
              <a:rPr lang="en-US" dirty="0"/>
              <a:t>If even MySQL does not work locally</a:t>
            </a:r>
          </a:p>
          <a:p>
            <a:pPr lvl="1"/>
            <a:r>
              <a:rPr lang="en-US" dirty="0"/>
              <a:t>Create a MySQL instance with a cloud provider</a:t>
            </a:r>
          </a:p>
          <a:p>
            <a:pPr lvl="1"/>
            <a:r>
              <a:rPr lang="en-US" sz="1600" dirty="0"/>
              <a:t>(e.g., </a:t>
            </a:r>
            <a:r>
              <a:rPr lang="en-US" sz="1600" dirty="0">
                <a:hlinkClick r:id="rId2"/>
              </a:rPr>
              <a:t>https://aws.amazon.com/getting-started/hands-on/create-mysql-db/</a:t>
            </a:r>
            <a:r>
              <a:rPr lang="en-US" sz="1600" dirty="0"/>
              <a:t>)</a:t>
            </a:r>
            <a:endParaRPr lang="en-US" dirty="0"/>
          </a:p>
          <a:p>
            <a:pPr lvl="1"/>
            <a:r>
              <a:rPr lang="en-US" dirty="0"/>
              <a:t>Use MySQL Workbench to connect remotely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CD34A-B276-43FA-BDC2-6A43C8F2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734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16</a:t>
            </a:fld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200472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7336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88904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4688" y="1052736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0472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7336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33120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8904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4688" y="3789040"/>
            <a:ext cx="1800200" cy="25922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0472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S1 – Oct 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44688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S2 – Oct 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8904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S3 – Oct 18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00A70B-73AA-44ED-A963-BA8ADEDF424B}"/>
              </a:ext>
            </a:extLst>
          </p:cNvPr>
          <p:cNvGrpSpPr/>
          <p:nvPr/>
        </p:nvGrpSpPr>
        <p:grpSpPr>
          <a:xfrm>
            <a:off x="6033120" y="1052736"/>
            <a:ext cx="1800200" cy="2592288"/>
            <a:chOff x="6033120" y="1052736"/>
            <a:chExt cx="1800200" cy="2592288"/>
          </a:xfrm>
        </p:grpSpPr>
        <p:sp>
          <p:nvSpPr>
            <p:cNvPr id="7" name="Rectangle 6"/>
            <p:cNvSpPr/>
            <p:nvPr/>
          </p:nvSpPr>
          <p:spPr>
            <a:xfrm>
              <a:off x="6033120" y="1052736"/>
              <a:ext cx="1800200" cy="2592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otham Book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33120" y="1052736"/>
              <a:ext cx="180020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Gotham Medium" pitchFamily="2" charset="0"/>
                </a:rPr>
                <a:t>S4 – Oct 25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00472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S6 – Nov 15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144688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S7 – Nov 22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88904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S8 – Nov 29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33120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S9 – Dec 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77336" y="3789040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S10 – Dec 13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72480" y="4221088"/>
            <a:ext cx="165618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Scoring</a:t>
            </a:r>
          </a:p>
          <a:p>
            <a:pPr algn="ctr"/>
            <a:r>
              <a:rPr lang="en-US" sz="1400" dirty="0">
                <a:latin typeface="Gotham Book" pitchFamily="2" charset="0"/>
              </a:rPr>
              <a:t>advanced topics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216696" y="4221088"/>
            <a:ext cx="1656184" cy="2088232"/>
            <a:chOff x="4160912" y="4221088"/>
            <a:chExt cx="1656184" cy="2088232"/>
          </a:xfrm>
        </p:grpSpPr>
        <p:sp>
          <p:nvSpPr>
            <p:cNvPr id="34" name="Rectangle 33"/>
            <p:cNvSpPr/>
            <p:nvPr/>
          </p:nvSpPr>
          <p:spPr>
            <a:xfrm>
              <a:off x="4160912" y="5301208"/>
              <a:ext cx="1656184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Social network analysis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160912" y="4221088"/>
              <a:ext cx="1656184" cy="1008112"/>
            </a:xfrm>
            <a:prstGeom prst="rect">
              <a:avLst/>
            </a:prstGeom>
            <a:solidFill>
              <a:srgbClr val="CC3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Assignment 2</a:t>
              </a:r>
            </a:p>
            <a:p>
              <a:pPr algn="ctr"/>
              <a:r>
                <a:rPr lang="en-US" sz="1400" dirty="0">
                  <a:latin typeface="Gotham Book" pitchFamily="2" charset="0"/>
                </a:rPr>
                <a:t>(scoring)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8049344" y="4221088"/>
            <a:ext cx="1656184" cy="208823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3</a:t>
            </a:r>
            <a:br>
              <a:rPr lang="en-US" sz="1400" dirty="0">
                <a:latin typeface="Gotham Book" pitchFamily="2" charset="0"/>
              </a:rPr>
            </a:br>
            <a:r>
              <a:rPr lang="en-US" sz="1400" dirty="0">
                <a:latin typeface="Gotham Book" pitchFamily="2" charset="0"/>
              </a:rPr>
              <a:t>(project)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272480" y="1484784"/>
            <a:ext cx="1656184" cy="2088232"/>
            <a:chOff x="272480" y="1484784"/>
            <a:chExt cx="1656184" cy="2088232"/>
          </a:xfrm>
        </p:grpSpPr>
        <p:sp>
          <p:nvSpPr>
            <p:cNvPr id="25" name="Rectangle 24"/>
            <p:cNvSpPr/>
            <p:nvPr/>
          </p:nvSpPr>
          <p:spPr>
            <a:xfrm>
              <a:off x="272480" y="1484784"/>
              <a:ext cx="1656184" cy="72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Course introduction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2480" y="2276872"/>
              <a:ext cx="1656184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Database</a:t>
              </a:r>
              <a:br>
                <a:rPr lang="en-US" sz="1400" dirty="0">
                  <a:latin typeface="Gotham Book" pitchFamily="2" charset="0"/>
                </a:rPr>
              </a:br>
              <a:r>
                <a:rPr lang="en-US" sz="1400" dirty="0">
                  <a:latin typeface="Gotham Book" pitchFamily="2" charset="0"/>
                </a:rPr>
                <a:t>&amp; SQL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977336" y="1052736"/>
            <a:ext cx="1800200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Medium" pitchFamily="2" charset="0"/>
              </a:rPr>
              <a:t>S5 – Nov 8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3BC7F0-810E-402E-9EF8-B20DF64FE766}"/>
              </a:ext>
            </a:extLst>
          </p:cNvPr>
          <p:cNvGrpSpPr/>
          <p:nvPr/>
        </p:nvGrpSpPr>
        <p:grpSpPr>
          <a:xfrm>
            <a:off x="8049344" y="1484784"/>
            <a:ext cx="1656184" cy="2088232"/>
            <a:chOff x="8049344" y="1484784"/>
            <a:chExt cx="1656184" cy="2088232"/>
          </a:xfrm>
        </p:grpSpPr>
        <p:sp>
          <p:nvSpPr>
            <p:cNvPr id="29" name="Rectangle 28"/>
            <p:cNvSpPr/>
            <p:nvPr/>
          </p:nvSpPr>
          <p:spPr>
            <a:xfrm>
              <a:off x="8049344" y="2564904"/>
              <a:ext cx="1656184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Scoring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049344" y="1484784"/>
              <a:ext cx="1656184" cy="1008112"/>
            </a:xfrm>
            <a:prstGeom prst="rect">
              <a:avLst/>
            </a:prstGeom>
            <a:solidFill>
              <a:srgbClr val="CC3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Assignment 1</a:t>
              </a:r>
            </a:p>
            <a:p>
              <a:pPr algn="ctr"/>
              <a:r>
                <a:rPr lang="en-US" sz="1400" dirty="0">
                  <a:latin typeface="Gotham Book" pitchFamily="2" charset="0"/>
                </a:rPr>
                <a:t>(report)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216696" y="1484784"/>
            <a:ext cx="1656184" cy="2088232"/>
            <a:chOff x="2216696" y="1484784"/>
            <a:chExt cx="1656184" cy="2088232"/>
          </a:xfrm>
        </p:grpSpPr>
        <p:sp>
          <p:nvSpPr>
            <p:cNvPr id="26" name="Rectangle 25"/>
            <p:cNvSpPr/>
            <p:nvPr/>
          </p:nvSpPr>
          <p:spPr>
            <a:xfrm>
              <a:off x="2216696" y="2276872"/>
              <a:ext cx="1656184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R &amp; ODBC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216696" y="1484784"/>
              <a:ext cx="1656184" cy="72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SQL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105128" y="4221088"/>
            <a:ext cx="1656184" cy="2088232"/>
            <a:chOff x="6105128" y="4221088"/>
            <a:chExt cx="1656184" cy="2088232"/>
          </a:xfrm>
        </p:grpSpPr>
        <p:sp>
          <p:nvSpPr>
            <p:cNvPr id="33" name="Rectangle 32"/>
            <p:cNvSpPr/>
            <p:nvPr/>
          </p:nvSpPr>
          <p:spPr>
            <a:xfrm>
              <a:off x="6105128" y="4221088"/>
              <a:ext cx="1656184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Market basket analysis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105128" y="5301208"/>
              <a:ext cx="1656184" cy="100811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Coaching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105128" y="1484784"/>
            <a:ext cx="1656184" cy="2088232"/>
            <a:chOff x="6105128" y="1484784"/>
            <a:chExt cx="1656184" cy="2088232"/>
          </a:xfrm>
        </p:grpSpPr>
        <p:sp>
          <p:nvSpPr>
            <p:cNvPr id="57" name="Rectangle 56"/>
            <p:cNvSpPr/>
            <p:nvPr/>
          </p:nvSpPr>
          <p:spPr>
            <a:xfrm>
              <a:off x="6105128" y="1484784"/>
              <a:ext cx="1656184" cy="1512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Data</a:t>
              </a:r>
              <a:br>
                <a:rPr lang="en-US" sz="1400" dirty="0">
                  <a:latin typeface="Gotham Book" pitchFamily="2" charset="0"/>
                </a:rPr>
              </a:br>
              <a:r>
                <a:rPr lang="en-US" sz="1400" dirty="0">
                  <a:latin typeface="Gotham Book" pitchFamily="2" charset="0"/>
                </a:rPr>
                <a:t>visualization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05128" y="3068960"/>
              <a:ext cx="1656184" cy="50405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Coaching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60912" y="4221088"/>
            <a:ext cx="1656184" cy="2088232"/>
            <a:chOff x="2216696" y="4221088"/>
            <a:chExt cx="1656184" cy="2088232"/>
          </a:xfrm>
        </p:grpSpPr>
        <p:sp>
          <p:nvSpPr>
            <p:cNvPr id="31" name="Rectangle 30"/>
            <p:cNvSpPr/>
            <p:nvPr/>
          </p:nvSpPr>
          <p:spPr>
            <a:xfrm>
              <a:off x="2216696" y="4221088"/>
              <a:ext cx="1656184" cy="1512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Lifetime value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16696" y="5805264"/>
              <a:ext cx="1656184" cy="50405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Coaching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60912" y="1484784"/>
            <a:ext cx="1656184" cy="2088232"/>
            <a:chOff x="4160912" y="1484784"/>
            <a:chExt cx="1656184" cy="2088232"/>
          </a:xfrm>
        </p:grpSpPr>
        <p:sp>
          <p:nvSpPr>
            <p:cNvPr id="28" name="Rectangle 27"/>
            <p:cNvSpPr/>
            <p:nvPr/>
          </p:nvSpPr>
          <p:spPr>
            <a:xfrm>
              <a:off x="4160912" y="1484784"/>
              <a:ext cx="1656184" cy="1512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Segmentation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160912" y="3068960"/>
              <a:ext cx="1656184" cy="50405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Gotham Book" pitchFamily="2" charset="0"/>
                </a:rPr>
                <a:t>Database overview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 rot="569102">
            <a:off x="8939873" y="1415222"/>
            <a:ext cx="886154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/>
              <a:t>Nov 7</a:t>
            </a:r>
          </a:p>
        </p:txBody>
      </p:sp>
      <p:sp>
        <p:nvSpPr>
          <p:cNvPr id="53" name="Rectangle 52"/>
          <p:cNvSpPr/>
          <p:nvPr/>
        </p:nvSpPr>
        <p:spPr>
          <a:xfrm rot="569102">
            <a:off x="8843832" y="4211916"/>
            <a:ext cx="979919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>
                <a:solidFill>
                  <a:srgbClr val="FFFF00"/>
                </a:solidFill>
              </a:rPr>
              <a:t>FRIDAY</a:t>
            </a:r>
            <a:r>
              <a:rPr lang="en-US" sz="1000" b="1" dirty="0"/>
              <a:t> Dec 10</a:t>
            </a:r>
          </a:p>
        </p:txBody>
      </p:sp>
      <p:sp>
        <p:nvSpPr>
          <p:cNvPr id="54" name="Rectangle 53"/>
          <p:cNvSpPr/>
          <p:nvPr/>
        </p:nvSpPr>
        <p:spPr>
          <a:xfrm rot="569102">
            <a:off x="3104309" y="4219642"/>
            <a:ext cx="886154" cy="358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DUE DATE</a:t>
            </a:r>
          </a:p>
          <a:p>
            <a:pPr algn="ctr"/>
            <a:r>
              <a:rPr lang="en-US" sz="1000" b="1" dirty="0"/>
              <a:t>Nov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52" grpId="0" animBg="1"/>
      <p:bldP spid="53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4665663" algn="r"/>
              </a:tabLst>
            </a:pPr>
            <a:r>
              <a:rPr lang="en-US" dirty="0"/>
              <a:t>Final grade</a:t>
            </a:r>
          </a:p>
          <a:p>
            <a:pPr lvl="1">
              <a:tabLst>
                <a:tab pos="4665663" algn="r"/>
                <a:tab pos="4845050" algn="l"/>
              </a:tabLst>
            </a:pPr>
            <a:r>
              <a:rPr lang="en-US" dirty="0"/>
              <a:t>Assignment 1	</a:t>
            </a:r>
            <a:r>
              <a:rPr lang="en-US" dirty="0">
                <a:solidFill>
                  <a:srgbClr val="CC3433"/>
                </a:solidFill>
              </a:rPr>
              <a:t>30%</a:t>
            </a:r>
            <a:r>
              <a:rPr lang="en-US" dirty="0"/>
              <a:t>	</a:t>
            </a:r>
            <a:r>
              <a:rPr lang="en-US" sz="1400" dirty="0"/>
              <a:t>(report)</a:t>
            </a:r>
          </a:p>
          <a:p>
            <a:pPr lvl="1">
              <a:tabLst>
                <a:tab pos="4665663" algn="r"/>
                <a:tab pos="4845050" algn="l"/>
              </a:tabLst>
            </a:pPr>
            <a:r>
              <a:rPr lang="en-US" dirty="0"/>
              <a:t>Assignment 2	</a:t>
            </a:r>
            <a:r>
              <a:rPr lang="en-US" dirty="0">
                <a:solidFill>
                  <a:srgbClr val="CC3433"/>
                </a:solidFill>
              </a:rPr>
              <a:t>30%</a:t>
            </a:r>
            <a:r>
              <a:rPr lang="en-US" dirty="0"/>
              <a:t>	</a:t>
            </a:r>
            <a:r>
              <a:rPr lang="en-US" sz="1400" dirty="0"/>
              <a:t>(individual performance)</a:t>
            </a:r>
            <a:endParaRPr lang="en-US" dirty="0"/>
          </a:p>
          <a:p>
            <a:pPr lvl="1">
              <a:tabLst>
                <a:tab pos="4665663" algn="r"/>
                <a:tab pos="4845050" algn="l"/>
              </a:tabLst>
            </a:pPr>
            <a:r>
              <a:rPr lang="en-US" dirty="0"/>
              <a:t>Assignment 3	</a:t>
            </a:r>
            <a:r>
              <a:rPr lang="en-US" dirty="0">
                <a:solidFill>
                  <a:srgbClr val="CC3433"/>
                </a:solidFill>
              </a:rPr>
              <a:t>40%</a:t>
            </a:r>
            <a:r>
              <a:rPr lang="en-US" dirty="0"/>
              <a:t>	</a:t>
            </a:r>
            <a:r>
              <a:rPr lang="en-US" sz="1400" dirty="0"/>
              <a:t>(report + code)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Challenge bonus</a:t>
            </a:r>
          </a:p>
          <a:p>
            <a:pPr lvl="1"/>
            <a:r>
              <a:rPr lang="en-US" dirty="0"/>
              <a:t>+1 if you beat me at Assignment #2</a:t>
            </a:r>
          </a:p>
          <a:p>
            <a:pPr>
              <a:tabLst>
                <a:tab pos="4665663" algn="r"/>
              </a:tabLst>
            </a:pPr>
            <a:endParaRPr lang="en-US" dirty="0"/>
          </a:p>
          <a:p>
            <a:pPr>
              <a:tabLst>
                <a:tab pos="4665663" algn="r"/>
              </a:tabLst>
            </a:pPr>
            <a:r>
              <a:rPr lang="en-US" dirty="0"/>
              <a:t>Qualitative evaluations</a:t>
            </a:r>
          </a:p>
          <a:p>
            <a:pPr lvl="1">
              <a:tabLst>
                <a:tab pos="4665663" algn="r"/>
              </a:tabLst>
            </a:pPr>
            <a:r>
              <a:rPr lang="en-US" dirty="0"/>
              <a:t>Peer evaluations</a:t>
            </a:r>
          </a:p>
          <a:p>
            <a:pPr lvl="1">
              <a:tabLst>
                <a:tab pos="4665663" algn="r"/>
              </a:tabLst>
            </a:pPr>
            <a:r>
              <a:rPr lang="en-US" dirty="0"/>
              <a:t>Professor evaluations based on class participation, attendance...</a:t>
            </a:r>
          </a:p>
          <a:p>
            <a:pPr lvl="1"/>
            <a:r>
              <a:rPr lang="en-US" dirty="0"/>
              <a:t>Usually between -1 and +2, but free to modify grade at will under exceptional circumstances (e.g., freeriding)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17</a:t>
            </a:fld>
            <a:endParaRPr lang="fr-B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term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Groups</a:t>
            </a:r>
          </a:p>
          <a:p>
            <a:pPr lvl="1"/>
            <a:r>
              <a:rPr lang="en-US" dirty="0"/>
              <a:t>HW#3:	Free to select your team</a:t>
            </a:r>
          </a:p>
          <a:p>
            <a:pPr lvl="1"/>
            <a:r>
              <a:rPr lang="en-US" dirty="0"/>
              <a:t>HW#2:	Individual</a:t>
            </a:r>
          </a:p>
          <a:p>
            <a:pPr lvl="1"/>
            <a:r>
              <a:rPr lang="en-US" dirty="0"/>
              <a:t>HW#1:	Random (but never with the same as HW#3)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Using a customer database from the fundraising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18</a:t>
            </a:fld>
            <a:endParaRPr lang="fr-BE"/>
          </a:p>
        </p:txBody>
      </p:sp>
      <p:cxnSp>
        <p:nvCxnSpPr>
          <p:cNvPr id="6" name="Straight Arrow Connector 5"/>
          <p:cNvCxnSpPr>
            <a:stCxn id="8" idx="3"/>
            <a:endCxn id="11" idx="1"/>
          </p:cNvCxnSpPr>
          <p:nvPr/>
        </p:nvCxnSpPr>
        <p:spPr>
          <a:xfrm>
            <a:off x="2792760" y="4246240"/>
            <a:ext cx="136815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1" idx="3"/>
            <a:endCxn id="10" idx="1"/>
          </p:cNvCxnSpPr>
          <p:nvPr/>
        </p:nvCxnSpPr>
        <p:spPr>
          <a:xfrm>
            <a:off x="6033120" y="4246240"/>
            <a:ext cx="136815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20552" y="3933056"/>
            <a:ext cx="1872208" cy="626368"/>
          </a:xfrm>
          <a:prstGeom prst="rect">
            <a:avLst/>
          </a:prstGeom>
          <a:solidFill>
            <a:srgbClr val="CC3433"/>
          </a:solidFill>
          <a:ln>
            <a:solidFill>
              <a:srgbClr val="A2002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92560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7401272" y="3933056"/>
            <a:ext cx="1872208" cy="626368"/>
          </a:xfrm>
          <a:prstGeom prst="rect">
            <a:avLst/>
          </a:prstGeom>
          <a:solidFill>
            <a:srgbClr val="CC3433"/>
          </a:solidFill>
          <a:ln>
            <a:solidFill>
              <a:srgbClr val="A2002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60912" y="3933056"/>
            <a:ext cx="1872208" cy="626368"/>
          </a:xfrm>
          <a:prstGeom prst="rect">
            <a:avLst/>
          </a:prstGeom>
          <a:solidFill>
            <a:srgbClr val="CC3433"/>
          </a:solidFill>
          <a:ln>
            <a:solidFill>
              <a:srgbClr val="A2002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Book" pitchFamily="2" charset="0"/>
              </a:rPr>
              <a:t>ASSIGNMENT 2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80592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568624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202965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3280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761312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049344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856656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337376" y="3284984"/>
            <a:ext cx="245979" cy="62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on the course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Slides</a:t>
            </a:r>
          </a:p>
          <a:p>
            <a:endParaRPr lang="en-US" dirty="0"/>
          </a:p>
          <a:p>
            <a:r>
              <a:rPr lang="en-US" dirty="0"/>
              <a:t>SQL queries, R code, etc., as text files</a:t>
            </a:r>
          </a:p>
          <a:p>
            <a:pPr lvl="1"/>
            <a:r>
              <a:rPr lang="en-US" dirty="0"/>
              <a:t>Don't copy-paste from PowerPoint, due to special characters</a:t>
            </a:r>
          </a:p>
          <a:p>
            <a:endParaRPr lang="en-US" dirty="0"/>
          </a:p>
          <a:p>
            <a:r>
              <a:rPr lang="en-US" dirty="0"/>
              <a:t>Additional documents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FAQ</a:t>
            </a:r>
          </a:p>
          <a:p>
            <a:pPr lvl="1"/>
            <a:r>
              <a:rPr lang="en-US" dirty="0"/>
              <a:t>Common installation issues</a:t>
            </a:r>
          </a:p>
          <a:p>
            <a:pPr lvl="1"/>
            <a:r>
              <a:rPr lang="en-US" dirty="0"/>
              <a:t>Data description</a:t>
            </a:r>
          </a:p>
          <a:p>
            <a:pPr lvl="1"/>
            <a:r>
              <a:rPr lang="en-US" dirty="0"/>
              <a:t>Additional files (e.g., student contribution)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19</a:t>
            </a:fld>
            <a:endParaRPr lang="fr-B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brief bio</a:t>
            </a:r>
          </a:p>
          <a:p>
            <a:endParaRPr lang="en-US" dirty="0"/>
          </a:p>
          <a:p>
            <a:r>
              <a:rPr lang="en-US" dirty="0"/>
              <a:t>Course introduction</a:t>
            </a:r>
          </a:p>
          <a:p>
            <a:pPr lvl="1"/>
            <a:r>
              <a:rPr lang="en-US" dirty="0"/>
              <a:t>Marketing analytics</a:t>
            </a:r>
          </a:p>
          <a:p>
            <a:pPr lvl="1"/>
            <a:r>
              <a:rPr lang="en-US" dirty="0"/>
              <a:t>Course objective, methodology</a:t>
            </a:r>
          </a:p>
          <a:p>
            <a:pPr lvl="1"/>
            <a:r>
              <a:rPr lang="en-US" dirty="0"/>
              <a:t>Course material, software and downloads</a:t>
            </a:r>
          </a:p>
          <a:p>
            <a:pPr lvl="1"/>
            <a:r>
              <a:rPr lang="en-US" dirty="0"/>
              <a:t>Sessions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Assignments and term project</a:t>
            </a:r>
          </a:p>
          <a:p>
            <a:endParaRPr lang="en-US" dirty="0"/>
          </a:p>
          <a:p>
            <a:r>
              <a:rPr lang="en-US" dirty="0"/>
              <a:t>A crash course on database and SQL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SQL queries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</a:t>
            </a:fld>
            <a:endParaRPr lang="fr-B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0A7AAF-646C-4F24-9755-FE0645D50943}"/>
              </a:ext>
            </a:extLst>
          </p:cNvPr>
          <p:cNvSpPr/>
          <p:nvPr/>
        </p:nvSpPr>
        <p:spPr>
          <a:xfrm>
            <a:off x="344488" y="1124744"/>
            <a:ext cx="4392488" cy="2304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more things...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D7DBA6-FFD8-4A2E-9601-F7A0C7B0E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98" y="2420887"/>
            <a:ext cx="4049068" cy="1008113"/>
          </a:xfrm>
        </p:spPr>
        <p:txBody>
          <a:bodyPr>
            <a:normAutofit/>
          </a:bodyPr>
          <a:lstStyle/>
          <a:p>
            <a:r>
              <a:rPr lang="en-US" sz="2000" dirty="0"/>
              <a:t>I’m not infallible</a:t>
            </a:r>
          </a:p>
          <a:p>
            <a:r>
              <a:rPr lang="en-US" sz="2000" dirty="0"/>
              <a:t>Contribute to the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20</a:t>
            </a:fld>
            <a:endParaRPr lang="fr-B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5E4D45-5A00-40FD-A613-E75AE80AF17E}"/>
              </a:ext>
            </a:extLst>
          </p:cNvPr>
          <p:cNvGrpSpPr/>
          <p:nvPr/>
        </p:nvGrpSpPr>
        <p:grpSpPr>
          <a:xfrm>
            <a:off x="5097016" y="1124744"/>
            <a:ext cx="4392488" cy="2306056"/>
            <a:chOff x="5097016" y="1124744"/>
            <a:chExt cx="4392488" cy="23060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376DE8-DD99-4435-83F4-2B3979C11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016" y="1124744"/>
              <a:ext cx="4392488" cy="2306056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D1E9C-AC42-4FC4-AE36-2B20D459B1A3}"/>
                </a:ext>
              </a:extLst>
            </p:cNvPr>
            <p:cNvSpPr/>
            <p:nvPr/>
          </p:nvSpPr>
          <p:spPr>
            <a:xfrm>
              <a:off x="5889104" y="1842287"/>
              <a:ext cx="350069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Google</a:t>
              </a:r>
              <a:r>
                <a:rPr lang="fr-FR" sz="3200" dirty="0">
                  <a:solidFill>
                    <a:schemeClr val="tx1"/>
                  </a:solidFill>
                  <a:latin typeface="Gotham" panose="02000804030000020004" pitchFamily="50" charset="0"/>
                </a:rPr>
                <a:t> </a:t>
              </a:r>
              <a:r>
                <a:rPr lang="fr-FR" sz="3200" dirty="0" err="1">
                  <a:solidFill>
                    <a:schemeClr val="tx1"/>
                  </a:solidFill>
                  <a:latin typeface="Gotham" panose="02000804030000020004" pitchFamily="50" charset="0"/>
                </a:rPr>
                <a:t>Award</a:t>
              </a:r>
              <a:endParaRPr lang="fr-FR" sz="3200" dirty="0">
                <a:solidFill>
                  <a:schemeClr val="tx1"/>
                </a:solidFill>
                <a:latin typeface="Gotham" panose="02000804030000020004" pitchFamily="50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A6141E0-4BD5-46D9-8963-CBCBAA8D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371572"/>
            <a:ext cx="1085630" cy="97730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006A8E-E31B-4B74-956E-C5902197816E}"/>
              </a:ext>
            </a:extLst>
          </p:cNvPr>
          <p:cNvGrpSpPr/>
          <p:nvPr/>
        </p:nvGrpSpPr>
        <p:grpSpPr>
          <a:xfrm>
            <a:off x="5097016" y="3789040"/>
            <a:ext cx="4392488" cy="2306056"/>
            <a:chOff x="5097016" y="4219288"/>
            <a:chExt cx="4392488" cy="2306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4DA4FF-FC7F-406F-9F18-C4080E74C7AF}"/>
                </a:ext>
              </a:extLst>
            </p:cNvPr>
            <p:cNvSpPr/>
            <p:nvPr/>
          </p:nvSpPr>
          <p:spPr>
            <a:xfrm>
              <a:off x="6200335" y="4936831"/>
              <a:ext cx="3193086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Webcam, </a:t>
              </a:r>
              <a:r>
                <a:rPr lang="fr-FR" sz="3200" dirty="0" err="1">
                  <a:solidFill>
                    <a:schemeClr val="tx1"/>
                  </a:solidFill>
                  <a:latin typeface="Gotham Book" panose="02000603040000020004" pitchFamily="2" charset="0"/>
                </a:rPr>
                <a:t>attendance</a:t>
              </a:r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,</a:t>
              </a:r>
              <a:b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</a:br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etc.</a:t>
              </a:r>
              <a:endParaRPr lang="fr-FR" sz="3200" dirty="0">
                <a:solidFill>
                  <a:schemeClr val="tx1"/>
                </a:solidFill>
                <a:latin typeface="Gotham" panose="02000804030000020004" pitchFamily="50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965AA9-179F-4814-9516-BD323AF23EB9}"/>
                </a:ext>
              </a:extLst>
            </p:cNvPr>
            <p:cNvGrpSpPr/>
            <p:nvPr/>
          </p:nvGrpSpPr>
          <p:grpSpPr>
            <a:xfrm>
              <a:off x="5097016" y="4219288"/>
              <a:ext cx="4392488" cy="2306056"/>
              <a:chOff x="5097016" y="4219288"/>
              <a:chExt cx="4392488" cy="230605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824A78-76E2-4533-A8A6-4058582FDFCB}"/>
                  </a:ext>
                </a:extLst>
              </p:cNvPr>
              <p:cNvSpPr/>
              <p:nvPr/>
            </p:nvSpPr>
            <p:spPr>
              <a:xfrm>
                <a:off x="5097016" y="4219288"/>
                <a:ext cx="4392488" cy="2306056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C92F4F-DDD1-4F51-BEB5-18C37CA05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231" y="4987872"/>
                <a:ext cx="768889" cy="768889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A2B80D-EC3C-4A09-B677-8E09D7888272}"/>
              </a:ext>
            </a:extLst>
          </p:cNvPr>
          <p:cNvGrpSpPr/>
          <p:nvPr/>
        </p:nvGrpSpPr>
        <p:grpSpPr>
          <a:xfrm>
            <a:off x="336848" y="3810755"/>
            <a:ext cx="4392488" cy="2306056"/>
            <a:chOff x="336848" y="3810755"/>
            <a:chExt cx="4392488" cy="23060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4B30CE-A07B-4B91-9521-6F7D6806A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63" y="4579339"/>
              <a:ext cx="768096" cy="76809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4BA47-5E34-4FC6-8464-F16CF81BB55D}"/>
                </a:ext>
              </a:extLst>
            </p:cNvPr>
            <p:cNvSpPr/>
            <p:nvPr/>
          </p:nvSpPr>
          <p:spPr>
            <a:xfrm>
              <a:off x="1440167" y="4528298"/>
              <a:ext cx="3193086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No computer</a:t>
              </a:r>
              <a:br>
                <a:rPr lang="fr-FR" sz="3200" dirty="0">
                  <a:solidFill>
                    <a:schemeClr val="tx1"/>
                  </a:solidFill>
                  <a:latin typeface="Gotham Book" panose="02000603040000020004" pitchFamily="2" charset="0"/>
                </a:rPr>
              </a:br>
              <a:r>
                <a:rPr lang="fr-FR" sz="16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(3rd session </a:t>
              </a:r>
              <a:r>
                <a:rPr lang="fr-FR" sz="1600" dirty="0" err="1">
                  <a:solidFill>
                    <a:schemeClr val="tx1"/>
                  </a:solidFill>
                  <a:latin typeface="Gotham Book" panose="02000603040000020004" pitchFamily="2" charset="0"/>
                </a:rPr>
                <a:t>onward</a:t>
              </a:r>
              <a:r>
                <a:rPr lang="fr-FR" sz="1600" dirty="0">
                  <a:solidFill>
                    <a:schemeClr val="tx1"/>
                  </a:solidFill>
                  <a:latin typeface="Gotham Book" panose="02000603040000020004" pitchFamily="2" charset="0"/>
                </a:rPr>
                <a:t>)</a:t>
              </a:r>
              <a:endParaRPr lang="fr-FR" sz="3200" dirty="0">
                <a:solidFill>
                  <a:schemeClr val="tx1"/>
                </a:solidFill>
                <a:latin typeface="Gotham" panose="02000804030000020004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ACC8F9-AE38-4350-96A0-681D135306FB}"/>
                </a:ext>
              </a:extLst>
            </p:cNvPr>
            <p:cNvSpPr/>
            <p:nvPr/>
          </p:nvSpPr>
          <p:spPr>
            <a:xfrm>
              <a:off x="336848" y="3810755"/>
              <a:ext cx="4392488" cy="230605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831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Relational database</a:t>
            </a:r>
          </a:p>
          <a:p>
            <a:pPr lvl="1"/>
            <a:r>
              <a:rPr lang="en-US" dirty="0"/>
              <a:t>DBMS</a:t>
            </a:r>
          </a:p>
          <a:p>
            <a:pPr lvl="1"/>
            <a:r>
              <a:rPr lang="en-US" dirty="0"/>
              <a:t>Other trends in data storage</a:t>
            </a:r>
          </a:p>
          <a:p>
            <a:endParaRPr lang="en-US" dirty="0"/>
          </a:p>
          <a:p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Installation and configuration</a:t>
            </a:r>
          </a:p>
          <a:p>
            <a:pPr lvl="1"/>
            <a:r>
              <a:rPr lang="en-US" dirty="0"/>
              <a:t>Tools</a:t>
            </a:r>
          </a:p>
          <a:p>
            <a:endParaRPr lang="en-US" dirty="0"/>
          </a:p>
          <a:p>
            <a:r>
              <a:rPr lang="en-US" dirty="0"/>
              <a:t>SQL queries</a:t>
            </a:r>
          </a:p>
          <a:p>
            <a:pPr lvl="1"/>
            <a:r>
              <a:rPr lang="en-US" dirty="0"/>
              <a:t>Create, insert, delete, select, join…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21</a:t>
            </a:fld>
            <a:endParaRPr lang="fr-B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22</a:t>
            </a:fld>
            <a:endParaRPr lang="fr-B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Organized collection of data</a:t>
            </a:r>
          </a:p>
          <a:p>
            <a:pPr lvl="1"/>
            <a:r>
              <a:rPr lang="en-US" dirty="0"/>
              <a:t>Many different types of databases</a:t>
            </a:r>
          </a:p>
          <a:p>
            <a:endParaRPr lang="en-US" dirty="0"/>
          </a:p>
          <a:p>
            <a:r>
              <a:rPr lang="en-US" dirty="0"/>
              <a:t>Relational database</a:t>
            </a:r>
          </a:p>
          <a:p>
            <a:pPr lvl="1"/>
            <a:r>
              <a:rPr lang="en-US" dirty="0"/>
              <a:t>A database has multiple tables</a:t>
            </a:r>
          </a:p>
          <a:p>
            <a:pPr lvl="1"/>
            <a:r>
              <a:rPr lang="en-US" dirty="0"/>
              <a:t>A table has multiple fields</a:t>
            </a:r>
          </a:p>
          <a:p>
            <a:pPr lvl="1"/>
            <a:r>
              <a:rPr lang="en-US" dirty="0"/>
              <a:t>Each field has a specific, clearly-defined format</a:t>
            </a:r>
          </a:p>
          <a:p>
            <a:pPr lvl="1"/>
            <a:r>
              <a:rPr lang="en-US" dirty="0"/>
              <a:t>Some fields are used as keys to link tables together</a:t>
            </a:r>
          </a:p>
          <a:p>
            <a:pPr lvl="1"/>
            <a:r>
              <a:rPr lang="en-US" dirty="0"/>
              <a:t>Some fields are indexed to facilitate search and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23</a:t>
            </a:fld>
            <a:endParaRPr lang="fr-B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138297" y="981075"/>
            <a:ext cx="5629405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24</a:t>
            </a:fld>
            <a:endParaRPr lang="fr-B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Keys</a:t>
            </a:r>
          </a:p>
          <a:p>
            <a:pPr lvl="1"/>
            <a:r>
              <a:rPr lang="en-US" dirty="0"/>
              <a:t>One-to-one</a:t>
            </a:r>
          </a:p>
          <a:p>
            <a:pPr lvl="1"/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Each field type is well-defined, but freedom exists…</a:t>
            </a:r>
          </a:p>
          <a:p>
            <a:pPr lvl="1"/>
            <a:r>
              <a:rPr lang="en-US" dirty="0"/>
              <a:t>VARCHAR, BLOB, Etc.</a:t>
            </a:r>
          </a:p>
          <a:p>
            <a:endParaRPr lang="en-US" dirty="0"/>
          </a:p>
          <a:p>
            <a:r>
              <a:rPr lang="en-US" dirty="0"/>
              <a:t>Practical issues and common frustrations</a:t>
            </a:r>
          </a:p>
          <a:p>
            <a:pPr lvl="1"/>
            <a:r>
              <a:rPr lang="en-US" dirty="0"/>
              <a:t>Badly-defined fields (type)</a:t>
            </a:r>
          </a:p>
          <a:p>
            <a:pPr lvl="1"/>
            <a:r>
              <a:rPr lang="en-US" dirty="0"/>
              <a:t>Badly-defined fields (length)</a:t>
            </a:r>
          </a:p>
          <a:p>
            <a:pPr lvl="1"/>
            <a:r>
              <a:rPr lang="en-US" dirty="0"/>
              <a:t>Impact of changing field definitions once online (screens)</a:t>
            </a:r>
          </a:p>
          <a:p>
            <a:pPr lvl="1"/>
            <a:r>
              <a:rPr lang="en-US" dirty="0"/>
              <a:t>Unused table space</a:t>
            </a:r>
          </a:p>
          <a:p>
            <a:pPr lvl="1"/>
            <a:r>
              <a:rPr lang="en-US" dirty="0"/>
              <a:t>Badly-defined or missing indexes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25</a:t>
            </a:fld>
            <a:endParaRPr lang="fr-B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management systems (DBMS)</a:t>
            </a:r>
          </a:p>
          <a:p>
            <a:pPr lvl="1"/>
            <a:r>
              <a:rPr lang="en-US" dirty="0"/>
              <a:t>DBMSs are computer software applications that interact with the user, other applications, and the database itself to capture and analyze data</a:t>
            </a:r>
          </a:p>
          <a:p>
            <a:endParaRPr lang="en-US" dirty="0"/>
          </a:p>
          <a:p>
            <a:r>
              <a:rPr lang="en-US" dirty="0"/>
              <a:t>Core functions</a:t>
            </a:r>
          </a:p>
          <a:p>
            <a:pPr lvl="1"/>
            <a:r>
              <a:rPr lang="en-US" dirty="0"/>
              <a:t>Define and create databases, tables</a:t>
            </a:r>
          </a:p>
          <a:p>
            <a:pPr lvl="1"/>
            <a:r>
              <a:rPr lang="en-US" dirty="0"/>
              <a:t>Insert, update and delete data</a:t>
            </a:r>
          </a:p>
          <a:p>
            <a:pPr lvl="1"/>
            <a:r>
              <a:rPr lang="en-US" dirty="0"/>
              <a:t>Query (extract) data</a:t>
            </a:r>
          </a:p>
          <a:p>
            <a:pPr lvl="1"/>
            <a:r>
              <a:rPr lang="en-US" dirty="0"/>
              <a:t>Manage</a:t>
            </a:r>
          </a:p>
          <a:p>
            <a:pPr lvl="1"/>
            <a:r>
              <a:rPr lang="en-US" dirty="0"/>
              <a:t>Save and export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26</a:t>
            </a:fld>
            <a:endParaRPr lang="fr-B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Leaders in relational DBMS</a:t>
            </a:r>
          </a:p>
          <a:p>
            <a:pPr lvl="1"/>
            <a:r>
              <a:rPr lang="en-US" dirty="0"/>
              <a:t>Oracle Database</a:t>
            </a:r>
          </a:p>
          <a:p>
            <a:pPr lvl="1"/>
            <a:r>
              <a:rPr lang="en-US" dirty="0"/>
              <a:t>MySQL (Oracle Corporation)</a:t>
            </a:r>
          </a:p>
          <a:p>
            <a:pPr lvl="1"/>
            <a:r>
              <a:rPr lang="en-US" dirty="0"/>
              <a:t>MariaDB</a:t>
            </a:r>
          </a:p>
          <a:p>
            <a:pPr lvl="1"/>
            <a:r>
              <a:rPr lang="en-US" dirty="0"/>
              <a:t>Amazon Aurora</a:t>
            </a:r>
          </a:p>
          <a:p>
            <a:pPr lvl="1"/>
            <a:r>
              <a:rPr lang="en-US" dirty="0"/>
              <a:t>Microsoft SQL Server</a:t>
            </a:r>
          </a:p>
          <a:p>
            <a:pPr lvl="1"/>
            <a:r>
              <a:rPr lang="en-US" dirty="0" err="1"/>
              <a:t>PostgreSQL</a:t>
            </a:r>
            <a:endParaRPr lang="en-US" dirty="0"/>
          </a:p>
          <a:p>
            <a:pPr lvl="1"/>
            <a:r>
              <a:rPr lang="en-US" dirty="0"/>
              <a:t>IBM DB2</a:t>
            </a:r>
          </a:p>
          <a:p>
            <a:pPr lvl="1"/>
            <a:r>
              <a:rPr lang="en-US" dirty="0"/>
              <a:t>IBM Informix</a:t>
            </a:r>
          </a:p>
          <a:p>
            <a:pPr lvl="1"/>
            <a:r>
              <a:rPr lang="en-US" dirty="0"/>
              <a:t>SAP Sybase Adaptive Server Enterprise</a:t>
            </a:r>
          </a:p>
          <a:p>
            <a:pPr lvl="1"/>
            <a:r>
              <a:rPr lang="en-US" dirty="0"/>
              <a:t>SAP Sybase IQ</a:t>
            </a:r>
          </a:p>
          <a:p>
            <a:pPr lvl="1"/>
            <a:r>
              <a:rPr lang="en-US" dirty="0" err="1"/>
              <a:t>Teradata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27</a:t>
            </a:fld>
            <a:endParaRPr lang="fr-B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data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characteristics</a:t>
            </a:r>
          </a:p>
          <a:p>
            <a:pPr lvl="1"/>
            <a:r>
              <a:rPr lang="en-US" i="1" dirty="0"/>
              <a:t>Volume</a:t>
            </a:r>
            <a:r>
              <a:rPr lang="en-US" dirty="0"/>
              <a:t> – large data sets, with millions of rows</a:t>
            </a:r>
          </a:p>
          <a:p>
            <a:pPr lvl="1"/>
            <a:r>
              <a:rPr lang="en-US" i="1" dirty="0"/>
              <a:t>Velocity</a:t>
            </a:r>
            <a:r>
              <a:rPr lang="en-US" dirty="0"/>
              <a:t> – data is generated and needs to be exploited fast</a:t>
            </a:r>
          </a:p>
          <a:p>
            <a:pPr lvl="1"/>
            <a:r>
              <a:rPr lang="en-US" i="1" dirty="0"/>
              <a:t>Variety </a:t>
            </a:r>
            <a:r>
              <a:rPr lang="en-US" dirty="0"/>
              <a:t>– unstructured data such as text, images,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28</a:t>
            </a:fld>
            <a:endParaRPr lang="fr-B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644" y="2996952"/>
            <a:ext cx="6408712" cy="344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data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solutions have emerged regarding databases, data storage and data access</a:t>
            </a:r>
          </a:p>
          <a:p>
            <a:pPr lvl="1">
              <a:tabLst>
                <a:tab pos="2293938" algn="l"/>
              </a:tabLst>
            </a:pPr>
            <a:r>
              <a:rPr lang="en-US" dirty="0" err="1"/>
              <a:t>NoSQL</a:t>
            </a:r>
            <a:r>
              <a:rPr lang="en-US" dirty="0"/>
              <a:t> 	“post-relational databases”</a:t>
            </a:r>
          </a:p>
          <a:p>
            <a:pPr lvl="1">
              <a:tabLst>
                <a:tab pos="2293938" algn="l"/>
              </a:tabLst>
            </a:pPr>
            <a:r>
              <a:rPr lang="en-US" dirty="0" err="1"/>
              <a:t>Hadoop</a:t>
            </a:r>
            <a:r>
              <a:rPr lang="en-US" dirty="0"/>
              <a:t>	“distributed storage and applications”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29</a:t>
            </a:fld>
            <a:endParaRPr lang="fr-B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</a:t>
            </a:fld>
            <a:endParaRPr lang="fr-B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Open-source 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30</a:t>
            </a:fld>
            <a:endParaRPr lang="fr-B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widely used open-source RDBMS</a:t>
            </a:r>
          </a:p>
          <a:p>
            <a:endParaRPr lang="en-US" dirty="0"/>
          </a:p>
          <a:p>
            <a:r>
              <a:rPr lang="en-US" dirty="0"/>
              <a:t>Especially prevalent in Web applications</a:t>
            </a:r>
          </a:p>
          <a:p>
            <a:pPr lvl="1"/>
            <a:r>
              <a:rPr lang="en-US" dirty="0"/>
              <a:t>LAMP open-source Web application software stack</a:t>
            </a:r>
          </a:p>
          <a:p>
            <a:pPr lvl="1">
              <a:tabLst>
                <a:tab pos="3054350" algn="l"/>
              </a:tabLst>
            </a:pPr>
            <a:r>
              <a:rPr lang="en-US" dirty="0"/>
              <a:t>Linux	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operating system (e.g., </a:t>
            </a:r>
            <a:r>
              <a:rPr lang="en-US" dirty="0" err="1"/>
              <a:t>Ubuntu</a:t>
            </a:r>
            <a:r>
              <a:rPr lang="en-US" dirty="0"/>
              <a:t>)</a:t>
            </a:r>
          </a:p>
          <a:p>
            <a:pPr lvl="1">
              <a:tabLst>
                <a:tab pos="3054350" algn="l"/>
              </a:tabLst>
            </a:pPr>
            <a:r>
              <a:rPr lang="en-US" dirty="0"/>
              <a:t>Apache	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Web server</a:t>
            </a:r>
          </a:p>
          <a:p>
            <a:pPr lvl="1">
              <a:tabLst>
                <a:tab pos="3054350" algn="l"/>
              </a:tabLst>
            </a:pPr>
            <a:r>
              <a:rPr lang="en-US" dirty="0" err="1"/>
              <a:t>MySQL</a:t>
            </a:r>
            <a:r>
              <a:rPr lang="en-US" dirty="0"/>
              <a:t>	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database</a:t>
            </a:r>
          </a:p>
          <a:p>
            <a:pPr lvl="1">
              <a:tabLst>
                <a:tab pos="3054350" algn="l"/>
              </a:tabLst>
            </a:pPr>
            <a:r>
              <a:rPr lang="en-US" dirty="0"/>
              <a:t>PHP/Perl/Python	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Web programming</a:t>
            </a:r>
          </a:p>
          <a:p>
            <a:pPr>
              <a:tabLst>
                <a:tab pos="3054350" algn="l"/>
              </a:tabLst>
            </a:pPr>
            <a:endParaRPr lang="en-US" dirty="0"/>
          </a:p>
          <a:p>
            <a:pPr>
              <a:tabLst>
                <a:tab pos="3054350" algn="l"/>
              </a:tabLst>
            </a:pPr>
            <a:r>
              <a:rPr lang="en-US" dirty="0"/>
              <a:t>Owned by Oracle, source code available under a GNU General Public License (free software license)</a:t>
            </a:r>
          </a:p>
          <a:p>
            <a:pPr>
              <a:tabLst>
                <a:tab pos="3054350" algn="l"/>
              </a:tabLst>
            </a:pPr>
            <a:endParaRPr lang="en-US" dirty="0"/>
          </a:p>
          <a:p>
            <a:pPr>
              <a:tabLst>
                <a:tab pos="3054350" algn="l"/>
              </a:tabLst>
            </a:pPr>
            <a:r>
              <a:rPr lang="en-US" dirty="0"/>
              <a:t>Exists for Windows, Mac OS, Linux,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31</a:t>
            </a:fld>
            <a:endParaRPr lang="fr-B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r>
              <a:rPr lang="en-US" dirty="0"/>
              <a:t> download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dirty="0" err="1"/>
              <a:t>MySQL</a:t>
            </a:r>
            <a:endParaRPr lang="en-US" dirty="0"/>
          </a:p>
          <a:p>
            <a:endParaRPr lang="en-US" dirty="0"/>
          </a:p>
          <a:p>
            <a:r>
              <a:rPr lang="en-US" dirty="0"/>
              <a:t>A few tips</a:t>
            </a:r>
          </a:p>
          <a:p>
            <a:pPr lvl="1"/>
            <a:r>
              <a:rPr lang="en-US" dirty="0"/>
              <a:t>Use default options (port number 3306, open firewall)</a:t>
            </a:r>
          </a:p>
          <a:p>
            <a:pPr lvl="1"/>
            <a:r>
              <a:rPr lang="en-US" dirty="0"/>
              <a:t>Think about changing MySQL data directory</a:t>
            </a:r>
          </a:p>
          <a:p>
            <a:pPr lvl="2"/>
            <a:r>
              <a:rPr lang="en-US" dirty="0"/>
              <a:t>Use Workbench or other tool</a:t>
            </a:r>
          </a:p>
          <a:p>
            <a:pPr lvl="2"/>
            <a:r>
              <a:rPr lang="en-US" dirty="0"/>
              <a:t>Or open “</a:t>
            </a:r>
            <a:r>
              <a:rPr lang="en-US" dirty="0" err="1"/>
              <a:t>my.cnf</a:t>
            </a:r>
            <a:r>
              <a:rPr lang="en-US" dirty="0"/>
              <a:t>” or “my.ini” and search for “</a:t>
            </a:r>
            <a:r>
              <a:rPr lang="en-US" dirty="0" err="1"/>
              <a:t>datadir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On Windows, install as a service, but do not launch at startup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32</a:t>
            </a:fld>
            <a:endParaRPr lang="fr-B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boot camp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note…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code sources and queries discussed in this course can be found in uploaded text files</a:t>
            </a:r>
          </a:p>
          <a:p>
            <a:endParaRPr lang="en-US" dirty="0"/>
          </a:p>
          <a:p>
            <a:r>
              <a:rPr lang="en-US" dirty="0"/>
              <a:t>For this course:</a:t>
            </a:r>
          </a:p>
          <a:p>
            <a:pPr lvl="1"/>
            <a:r>
              <a:rPr lang="en-US" dirty="0"/>
              <a:t>“Session 1 – SQL queries.txt”</a:t>
            </a:r>
          </a:p>
          <a:p>
            <a:endParaRPr lang="en-US" dirty="0"/>
          </a:p>
          <a:p>
            <a:r>
              <a:rPr lang="en-US" dirty="0"/>
              <a:t>Do NOT copy-paste from PowerPoint to </a:t>
            </a:r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Characters like ‘ ’ ' ` ´ may appear identical in PowerPoint, but only some of them are valid characters in a MySQL query</a:t>
            </a:r>
          </a:p>
          <a:p>
            <a:pPr lvl="1"/>
            <a:r>
              <a:rPr lang="en-US" dirty="0"/>
              <a:t>The same goes for the 3 characters “ ” 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34</a:t>
            </a:fld>
            <a:endParaRPr lang="fr-B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manipulation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Find where data files are stored locally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SHOW VARIABLES WHERE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Variable_Name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‘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datadir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’;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in older versions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MySQL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Otherwise:</a:t>
            </a:r>
          </a:p>
          <a:p>
            <a:r>
              <a:rPr lang="en-US" dirty="0">
                <a:solidFill>
                  <a:srgbClr val="C00000"/>
                </a:solidFill>
              </a:rPr>
              <a:t>SHOW VARIABLES LIKE </a:t>
            </a:r>
            <a:r>
              <a:rPr lang="en-US" dirty="0"/>
              <a:t>‘</a:t>
            </a:r>
            <a:r>
              <a:rPr lang="en-US" dirty="0" err="1"/>
              <a:t>datadir</a:t>
            </a:r>
            <a:r>
              <a:rPr lang="en-US" dirty="0"/>
              <a:t>’;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an empty database</a:t>
            </a:r>
          </a:p>
          <a:p>
            <a:r>
              <a:rPr lang="en-US" dirty="0">
                <a:solidFill>
                  <a:srgbClr val="CC3433"/>
                </a:solidFill>
              </a:rPr>
              <a:t>CREATE DATABASE </a:t>
            </a:r>
            <a:r>
              <a:rPr lang="en-US" dirty="0" err="1"/>
              <a:t>ma_charity_small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Show the existing databases</a:t>
            </a:r>
          </a:p>
          <a:p>
            <a:r>
              <a:rPr lang="en-US" dirty="0">
                <a:solidFill>
                  <a:srgbClr val="CC3433"/>
                </a:solidFill>
              </a:rPr>
              <a:t>SHOW DATABASES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Use a specific database</a:t>
            </a:r>
          </a:p>
          <a:p>
            <a:r>
              <a:rPr lang="en-US" dirty="0">
                <a:solidFill>
                  <a:srgbClr val="CC3433"/>
                </a:solidFill>
              </a:rPr>
              <a:t>USE</a:t>
            </a:r>
            <a:r>
              <a:rPr lang="en-US" dirty="0"/>
              <a:t> </a:t>
            </a:r>
            <a:r>
              <a:rPr lang="en-US" dirty="0" err="1"/>
              <a:t>ma_charity_small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35</a:t>
            </a:fld>
            <a:endParaRPr lang="fr-B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create</a:t>
            </a:r>
            <a:r>
              <a:rPr lang="fr-FR" dirty="0"/>
              <a:t> a table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55446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Give the table a name</a:t>
            </a:r>
          </a:p>
          <a:p>
            <a:endParaRPr lang="en-US" dirty="0"/>
          </a:p>
          <a:p>
            <a:r>
              <a:rPr lang="en-US" dirty="0"/>
              <a:t>For each field</a:t>
            </a:r>
          </a:p>
          <a:p>
            <a:pPr lvl="1"/>
            <a:r>
              <a:rPr lang="en-US" dirty="0"/>
              <a:t>Give the field a name</a:t>
            </a:r>
          </a:p>
          <a:p>
            <a:pPr lvl="1"/>
            <a:r>
              <a:rPr lang="en-US" dirty="0"/>
              <a:t>Specify its type</a:t>
            </a:r>
          </a:p>
          <a:p>
            <a:pPr lvl="1"/>
            <a:r>
              <a:rPr lang="en-US" dirty="0"/>
              <a:t>Specify its length, if required</a:t>
            </a:r>
          </a:p>
          <a:p>
            <a:pPr lvl="1"/>
            <a:r>
              <a:rPr lang="en-US" dirty="0"/>
              <a:t>Specify options</a:t>
            </a:r>
          </a:p>
          <a:p>
            <a:pPr lvl="2"/>
            <a:r>
              <a:rPr lang="en-US" dirty="0"/>
              <a:t>UNSIGNED if only positive values expected </a:t>
            </a:r>
            <a:r>
              <a:rPr lang="en-US" baseline="30000" dirty="0">
                <a:solidFill>
                  <a:schemeClr val="tx2"/>
                </a:solidFill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*</a:t>
            </a:r>
            <a:r>
              <a:rPr lang="en-US" baseline="300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dirty="0"/>
              <a:t>NOT NULL if cannot be empty</a:t>
            </a:r>
          </a:p>
          <a:p>
            <a:pPr lvl="2"/>
            <a:r>
              <a:rPr lang="en-US" dirty="0"/>
              <a:t>DEFAULT ‘…’ to assign default value when left empty</a:t>
            </a:r>
          </a:p>
          <a:p>
            <a:pPr lvl="2"/>
            <a:r>
              <a:rPr lang="en-US" dirty="0"/>
              <a:t>AUTO_INCREMENT, useful for numeric keys with no other meaning</a:t>
            </a:r>
          </a:p>
          <a:p>
            <a:pPr lvl="2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For indexes (or keys)</a:t>
            </a:r>
          </a:p>
          <a:p>
            <a:pPr lvl="1"/>
            <a:r>
              <a:rPr lang="en-US" dirty="0"/>
              <a:t>Give the index a name (even if rarely used later)</a:t>
            </a:r>
          </a:p>
          <a:p>
            <a:pPr lvl="1"/>
            <a:r>
              <a:rPr lang="en-US" dirty="0"/>
              <a:t>Specify which field(s) it indexes (might be just one), in which order</a:t>
            </a:r>
          </a:p>
          <a:p>
            <a:pPr lvl="1"/>
            <a:r>
              <a:rPr lang="en-US" dirty="0"/>
              <a:t>One index should be PRIMARY</a:t>
            </a:r>
          </a:p>
          <a:p>
            <a:endParaRPr lang="en-US" dirty="0"/>
          </a:p>
          <a:p>
            <a:endParaRPr lang="en-US" dirty="0"/>
          </a:p>
          <a:p>
            <a:pPr marL="233363" indent="-233363">
              <a:buNone/>
              <a:tabLst>
                <a:tab pos="233363" algn="l"/>
              </a:tabLst>
            </a:pPr>
            <a:r>
              <a:rPr lang="en-US" sz="1500" i="1" dirty="0">
                <a:solidFill>
                  <a:schemeClr val="tx2"/>
                </a:solidFill>
              </a:rPr>
              <a:t>*	“Why Gandhi Is Such An Asshole In Civilization”</a:t>
            </a:r>
            <a:br>
              <a:rPr lang="en-US" sz="1500" i="1" dirty="0">
                <a:solidFill>
                  <a:schemeClr val="tx2"/>
                </a:solidFill>
              </a:rPr>
            </a:br>
            <a:r>
              <a:rPr lang="en-US" sz="1500" i="1" dirty="0">
                <a:solidFill>
                  <a:schemeClr val="tx2"/>
                </a:solidFill>
              </a:rPr>
              <a:t>https://kotaku.com/why-gandhi-is-such-an-asshole-in-civilization-1653818245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36</a:t>
            </a:fld>
            <a:endParaRPr lang="fr-B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836712"/>
            <a:ext cx="8490148" cy="576064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Numeric Data Types</a:t>
            </a:r>
          </a:p>
          <a:p>
            <a:pPr marL="1793875" indent="-1793875"/>
            <a:r>
              <a:rPr lang="en-US" b="1" dirty="0"/>
              <a:t>INT</a:t>
            </a:r>
            <a:r>
              <a:rPr lang="en-US" dirty="0"/>
              <a:t>	An integer that can be signed or unsigned</a:t>
            </a:r>
          </a:p>
          <a:p>
            <a:pPr marL="1793875" indent="-1793875"/>
            <a:r>
              <a:rPr lang="en-US" b="1" dirty="0"/>
              <a:t>TINYINT</a:t>
            </a:r>
            <a:r>
              <a:rPr lang="en-US" dirty="0"/>
              <a:t>	A very small integer (0..255 or -128..127)</a:t>
            </a:r>
          </a:p>
          <a:p>
            <a:pPr marL="1793875" indent="-1793875"/>
            <a:r>
              <a:rPr lang="en-US" b="1" dirty="0"/>
              <a:t>SMALLINT</a:t>
            </a:r>
            <a:r>
              <a:rPr lang="en-US" dirty="0"/>
              <a:t>	A small integer (-32768..32767 or 0..65535)</a:t>
            </a:r>
          </a:p>
          <a:p>
            <a:pPr marL="1793875" indent="-1793875"/>
            <a:r>
              <a:rPr lang="en-US" b="1" dirty="0"/>
              <a:t>FLOAT(M,D)	</a:t>
            </a:r>
            <a:r>
              <a:rPr lang="en-US" dirty="0"/>
              <a:t>A floating-point number that cannot be unsigned. Display length (M) and the number of decimals (D) default to 10,2</a:t>
            </a:r>
          </a:p>
          <a:p>
            <a:pPr marL="1793875" indent="-1793875"/>
            <a:r>
              <a:rPr lang="en-US" b="1" dirty="0"/>
              <a:t>DOUBLE(M,D)	</a:t>
            </a:r>
            <a:r>
              <a:rPr lang="en-US" dirty="0"/>
              <a:t>A double precision floating-point number that default to M=16 and D=4. REAL is a synonym for DOUBLE.</a:t>
            </a:r>
          </a:p>
          <a:p>
            <a:pPr marL="1793875" indent="-1793875"/>
            <a:endParaRPr lang="en-US" dirty="0"/>
          </a:p>
          <a:p>
            <a:pPr marL="1793875" indent="-1793875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Date and Time Types</a:t>
            </a:r>
          </a:p>
          <a:p>
            <a:pPr marL="1793875" indent="-1793875"/>
            <a:r>
              <a:rPr lang="en-US" b="1" dirty="0"/>
              <a:t>DATE</a:t>
            </a:r>
            <a:r>
              <a:rPr lang="en-US" dirty="0"/>
              <a:t>	A date in YYYY-MM-DD format</a:t>
            </a:r>
          </a:p>
          <a:p>
            <a:pPr marL="1793875" indent="-1793875"/>
            <a:r>
              <a:rPr lang="en-US" b="1" dirty="0"/>
              <a:t>DATETIME</a:t>
            </a:r>
            <a:r>
              <a:rPr lang="en-US" dirty="0"/>
              <a:t>	A date and time combination in YYYY-MM-DD HH:MM:SS format</a:t>
            </a:r>
          </a:p>
          <a:p>
            <a:pPr marL="1793875" indent="-1793875"/>
            <a:endParaRPr lang="en-US" dirty="0"/>
          </a:p>
          <a:p>
            <a:pPr marL="1793875" indent="-1793875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String Types</a:t>
            </a:r>
          </a:p>
          <a:p>
            <a:pPr marL="1793875" indent="-1793875"/>
            <a:r>
              <a:rPr lang="en-US" b="1" dirty="0"/>
              <a:t>CHAR(M)	</a:t>
            </a:r>
            <a:r>
              <a:rPr lang="en-US" dirty="0"/>
              <a:t>A fixed-length string (1-255 characters)</a:t>
            </a:r>
          </a:p>
          <a:p>
            <a:pPr marL="1793875" indent="-1793875"/>
            <a:r>
              <a:rPr lang="en-US" b="1" dirty="0"/>
              <a:t>VARCHAR(M)	</a:t>
            </a:r>
            <a:r>
              <a:rPr lang="en-US" dirty="0"/>
              <a:t>A variable-length string (1-255 characters)</a:t>
            </a:r>
          </a:p>
          <a:p>
            <a:pPr marL="1793875" indent="-1793875"/>
            <a:r>
              <a:rPr lang="en-US" b="1" dirty="0"/>
              <a:t>BLOB </a:t>
            </a:r>
            <a:r>
              <a:rPr lang="en-US" dirty="0"/>
              <a:t>or</a:t>
            </a:r>
            <a:r>
              <a:rPr lang="en-US" b="1" dirty="0"/>
              <a:t> TEXT	</a:t>
            </a:r>
            <a:r>
              <a:rPr lang="en-US" dirty="0"/>
              <a:t>A field with a maximum length of 65535 characters</a:t>
            </a:r>
          </a:p>
          <a:p>
            <a:pPr marL="1793875" indent="-1793875"/>
            <a:r>
              <a:rPr lang="en-US" b="1" dirty="0"/>
              <a:t>ENUM	</a:t>
            </a:r>
            <a:r>
              <a:rPr lang="en-US" dirty="0"/>
              <a:t>An enumeration. With ENUM ('A', 'B', 'C'), only those values (or NULL) can populate the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37</a:t>
            </a:fld>
            <a:endParaRPr lang="fr-B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Create contact table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Here, Sq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ContactId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“should” be redundant</a:t>
            </a:r>
          </a:p>
          <a:p>
            <a:r>
              <a:rPr lang="en-US" dirty="0">
                <a:solidFill>
                  <a:srgbClr val="CC3433"/>
                </a:solidFill>
              </a:rPr>
              <a:t>CREATE TABLE </a:t>
            </a:r>
            <a:r>
              <a:rPr lang="en-US" dirty="0"/>
              <a:t>`contacts` (</a:t>
            </a:r>
          </a:p>
          <a:p>
            <a:r>
              <a:rPr lang="en-US" dirty="0"/>
              <a:t>  `id` </a:t>
            </a:r>
            <a:r>
              <a:rPr lang="en-US" dirty="0">
                <a:solidFill>
                  <a:srgbClr val="CC3433"/>
                </a:solidFill>
              </a:rPr>
              <a:t>int(10) unsigned NOT NULL AUTO_INCREMENT</a:t>
            </a:r>
            <a:r>
              <a:rPr lang="en-US" dirty="0"/>
              <a:t>,</a:t>
            </a:r>
          </a:p>
          <a:p>
            <a:r>
              <a:rPr lang="en-US" dirty="0"/>
              <a:t>  `</a:t>
            </a:r>
            <a:r>
              <a:rPr lang="en-US" dirty="0" err="1"/>
              <a:t>prefix_id</a:t>
            </a:r>
            <a:r>
              <a:rPr lang="en-US" dirty="0"/>
              <a:t>` varchar(5) DEFAULT NULL,</a:t>
            </a:r>
          </a:p>
          <a:p>
            <a:r>
              <a:rPr lang="en-US" dirty="0"/>
              <a:t>  `</a:t>
            </a:r>
            <a:r>
              <a:rPr lang="en-US" dirty="0" err="1"/>
              <a:t>first_name_clean</a:t>
            </a:r>
            <a:r>
              <a:rPr lang="en-US" dirty="0"/>
              <a:t>` </a:t>
            </a:r>
            <a:r>
              <a:rPr lang="en-US" dirty="0">
                <a:solidFill>
                  <a:srgbClr val="CC3433"/>
                </a:solidFill>
              </a:rPr>
              <a:t>varchar</a:t>
            </a:r>
            <a:r>
              <a:rPr lang="en-US" dirty="0"/>
              <a:t>(32) DEFAULT NULL,</a:t>
            </a:r>
          </a:p>
          <a:p>
            <a:r>
              <a:rPr lang="en-US" dirty="0"/>
              <a:t>  `</a:t>
            </a:r>
            <a:r>
              <a:rPr lang="en-US" dirty="0" err="1"/>
              <a:t>zip_code</a:t>
            </a:r>
            <a:r>
              <a:rPr lang="en-US" dirty="0"/>
              <a:t>` varchar(5) DEFAULT NULL,</a:t>
            </a:r>
          </a:p>
          <a:p>
            <a:r>
              <a:rPr lang="en-US" dirty="0"/>
              <a:t>  `</a:t>
            </a:r>
            <a:r>
              <a:rPr lang="en-US" dirty="0" err="1"/>
              <a:t>town_clean</a:t>
            </a:r>
            <a:r>
              <a:rPr lang="en-US" dirty="0"/>
              <a:t>` varchar(60) DEFAULT NULL,</a:t>
            </a:r>
          </a:p>
          <a:p>
            <a:r>
              <a:rPr lang="en-US" dirty="0"/>
              <a:t>  `</a:t>
            </a:r>
            <a:r>
              <a:rPr lang="en-US" dirty="0" err="1"/>
              <a:t>code_geo</a:t>
            </a:r>
            <a:r>
              <a:rPr lang="en-US" dirty="0"/>
              <a:t>` varchar(5) DEFAULT NULL,</a:t>
            </a:r>
          </a:p>
          <a:p>
            <a:r>
              <a:rPr lang="en-US" dirty="0"/>
              <a:t>  `active` </a:t>
            </a:r>
            <a:r>
              <a:rPr lang="en-US" dirty="0" err="1">
                <a:solidFill>
                  <a:srgbClr val="CC3433"/>
                </a:solidFill>
              </a:rPr>
              <a:t>tinyint</a:t>
            </a:r>
            <a:r>
              <a:rPr lang="en-US" dirty="0"/>
              <a:t>(3) unsigned </a:t>
            </a:r>
            <a:r>
              <a:rPr lang="en-US" dirty="0">
                <a:solidFill>
                  <a:srgbClr val="CC3433"/>
                </a:solidFill>
              </a:rPr>
              <a:t>DEFAULT</a:t>
            </a:r>
            <a:r>
              <a:rPr lang="en-US" dirty="0"/>
              <a:t> 1,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CC3433"/>
                </a:solidFill>
              </a:rPr>
              <a:t>PRIMARY KEY </a:t>
            </a:r>
            <a:r>
              <a:rPr lang="en-US" dirty="0"/>
              <a:t>(`id`)</a:t>
            </a:r>
          </a:p>
          <a:p>
            <a:r>
              <a:rPr lang="en-US" dirty="0"/>
              <a:t>  )</a:t>
            </a:r>
          </a:p>
          <a:p>
            <a:r>
              <a:rPr lang="en-US" dirty="0"/>
              <a:t>ENGINE=</a:t>
            </a:r>
            <a:r>
              <a:rPr lang="en-US" dirty="0" err="1"/>
              <a:t>MyISAM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38</a:t>
            </a:fld>
            <a:endParaRPr lang="fr-B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 from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Load a text file into a table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(Please note this is an hypothetical example,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just so you know how to load a text file into 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existing table. It will NOT work if you run it.)</a:t>
            </a:r>
          </a:p>
          <a:p>
            <a:r>
              <a:rPr lang="en-US" dirty="0">
                <a:solidFill>
                  <a:srgbClr val="CC3433"/>
                </a:solidFill>
              </a:rPr>
              <a:t>LOAD DATA LOCAL INFILE</a:t>
            </a:r>
          </a:p>
          <a:p>
            <a:r>
              <a:rPr lang="en-US" dirty="0"/>
              <a:t>  'C:/Documents/Databases/charity/contacts.txt’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CC3433"/>
                </a:solidFill>
              </a:rPr>
              <a:t>INTO</a:t>
            </a:r>
            <a:r>
              <a:rPr lang="en-US" dirty="0"/>
              <a:t> TABLE contacts;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946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C3433"/>
                </a:solidFill>
              </a:rPr>
              <a:t>Analytics</a:t>
            </a:r>
            <a:r>
              <a:rPr lang="en-US" dirty="0"/>
              <a:t> is the discovery and communication of meaningful patterns in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</p:spPr>
        <p:txBody>
          <a:bodyPr/>
          <a:lstStyle/>
          <a:p>
            <a:fld id="{D83B5687-1239-4E04-8306-49ECDD3E83CE}" type="slidenum">
              <a:rPr lang="fr-BE" smtClean="0"/>
              <a:pPr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4008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Insert, update, or delete rows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Insert a row in a table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 that AUTO_INCREMENT fields... auto increment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Field names are optional if you set a value for all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Watch out for the NOT NULL fields</a:t>
            </a:r>
          </a:p>
          <a:p>
            <a:r>
              <a:rPr lang="en-US" dirty="0">
                <a:solidFill>
                  <a:srgbClr val="CC3433"/>
                </a:solidFill>
              </a:rPr>
              <a:t>INSERT INTO </a:t>
            </a:r>
            <a:r>
              <a:rPr lang="en-US" dirty="0"/>
              <a:t>contacts</a:t>
            </a:r>
          </a:p>
          <a:p>
            <a:r>
              <a:rPr lang="en-US" dirty="0"/>
              <a:t>   (id, </a:t>
            </a:r>
            <a:r>
              <a:rPr lang="en-US" dirty="0" err="1"/>
              <a:t>prefix_id</a:t>
            </a:r>
            <a:r>
              <a:rPr lang="en-US" dirty="0"/>
              <a:t>, </a:t>
            </a:r>
            <a:r>
              <a:rPr lang="en-US" dirty="0" err="1"/>
              <a:t>first_name_clean</a:t>
            </a:r>
            <a:r>
              <a:rPr lang="en-US" dirty="0"/>
              <a:t>, </a:t>
            </a:r>
            <a:r>
              <a:rPr lang="en-US" dirty="0" err="1"/>
              <a:t>zip_code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CC3433"/>
                </a:solidFill>
              </a:rPr>
              <a:t>VALUES</a:t>
            </a:r>
            <a:r>
              <a:rPr lang="en-US" dirty="0"/>
              <a:t> (249280, "MR", "ARNAUD", 95000);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Update a row</a:t>
            </a:r>
          </a:p>
          <a:p>
            <a:r>
              <a:rPr lang="en-US" dirty="0">
                <a:solidFill>
                  <a:srgbClr val="CC3433"/>
                </a:solidFill>
              </a:rPr>
              <a:t>UPDATE</a:t>
            </a:r>
            <a:r>
              <a:rPr lang="en-US" dirty="0"/>
              <a:t> contacts</a:t>
            </a:r>
          </a:p>
          <a:p>
            <a:r>
              <a:rPr lang="en-US" dirty="0">
                <a:solidFill>
                  <a:srgbClr val="CC3433"/>
                </a:solidFill>
              </a:rPr>
              <a:t>SET</a:t>
            </a:r>
            <a:r>
              <a:rPr lang="en-US" dirty="0"/>
              <a:t> </a:t>
            </a:r>
            <a:r>
              <a:rPr lang="en-US" dirty="0" err="1"/>
              <a:t>prefix_id</a:t>
            </a:r>
            <a:r>
              <a:rPr lang="en-US" dirty="0"/>
              <a:t> = "DR"</a:t>
            </a:r>
          </a:p>
          <a:p>
            <a:r>
              <a:rPr lang="en-US" dirty="0">
                <a:solidFill>
                  <a:srgbClr val="CC3433"/>
                </a:solidFill>
              </a:rPr>
              <a:t>WHERE</a:t>
            </a:r>
            <a:r>
              <a:rPr lang="en-US" dirty="0"/>
              <a:t> id = 249280;</a:t>
            </a:r>
          </a:p>
          <a:p>
            <a:endParaRPr lang="en-US" dirty="0">
              <a:solidFill>
                <a:srgbClr val="CC3433"/>
              </a:solidFill>
            </a:endParaRPr>
          </a:p>
          <a:p>
            <a:endParaRPr lang="en-US" dirty="0">
              <a:solidFill>
                <a:srgbClr val="CC3433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Delete a row</a:t>
            </a:r>
          </a:p>
          <a:p>
            <a:r>
              <a:rPr lang="en-US" dirty="0">
                <a:solidFill>
                  <a:srgbClr val="CC3433"/>
                </a:solidFill>
              </a:rPr>
              <a:t>DELETE FROM</a:t>
            </a:r>
            <a:r>
              <a:rPr lang="en-US" dirty="0"/>
              <a:t> contacts</a:t>
            </a:r>
          </a:p>
          <a:p>
            <a:r>
              <a:rPr lang="en-US" dirty="0"/>
              <a:t>WHERE id = 249280;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40</a:t>
            </a:fld>
            <a:endParaRPr lang="fr-B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(list)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Select (list) all data from a table</a:t>
            </a:r>
          </a:p>
          <a:p>
            <a:r>
              <a:rPr lang="en-US" dirty="0">
                <a:solidFill>
                  <a:srgbClr val="CC3433"/>
                </a:solidFill>
              </a:rPr>
              <a:t>SELECT * FROM</a:t>
            </a:r>
            <a:r>
              <a:rPr lang="en-US" dirty="0"/>
              <a:t> contacts;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Select all data from a table, and save into file</a:t>
            </a:r>
          </a:p>
          <a:p>
            <a:r>
              <a:rPr lang="en-US" dirty="0"/>
              <a:t>SELECT * </a:t>
            </a:r>
            <a:r>
              <a:rPr lang="en-US" dirty="0">
                <a:solidFill>
                  <a:srgbClr val="CC3433"/>
                </a:solidFill>
              </a:rPr>
              <a:t>INTO OUTFILE </a:t>
            </a:r>
            <a:r>
              <a:rPr lang="en-US" dirty="0"/>
              <a:t>'contacts.txt' FROM contacts;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Select specific fields from a table</a:t>
            </a:r>
          </a:p>
          <a:p>
            <a:r>
              <a:rPr lang="en-US" dirty="0">
                <a:solidFill>
                  <a:srgbClr val="CC3433"/>
                </a:solidFill>
              </a:rPr>
              <a:t>SELECT </a:t>
            </a:r>
            <a:r>
              <a:rPr lang="en-US" dirty="0" err="1"/>
              <a:t>first_name_clean</a:t>
            </a:r>
            <a:r>
              <a:rPr lang="en-US" dirty="0"/>
              <a:t>, </a:t>
            </a:r>
            <a:r>
              <a:rPr lang="en-US" dirty="0" err="1"/>
              <a:t>zip_code</a:t>
            </a:r>
            <a:r>
              <a:rPr lang="en-US" dirty="0"/>
              <a:t> </a:t>
            </a:r>
            <a:r>
              <a:rPr lang="en-US" dirty="0">
                <a:solidFill>
                  <a:srgbClr val="CC3433"/>
                </a:solidFill>
              </a:rPr>
              <a:t>FROM</a:t>
            </a:r>
            <a:r>
              <a:rPr lang="en-US" dirty="0"/>
              <a:t> contacts;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41</a:t>
            </a:fld>
            <a:endParaRPr lang="fr-B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aggregate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Select aggregate functions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rgbClr val="CC3433"/>
                </a:solidFill>
              </a:rPr>
              <a:t>MIN</a:t>
            </a:r>
            <a:r>
              <a:rPr lang="en-US" dirty="0"/>
              <a:t>(</a:t>
            </a:r>
            <a:r>
              <a:rPr lang="en-US" dirty="0" err="1"/>
              <a:t>act_date</a:t>
            </a:r>
            <a:r>
              <a:rPr lang="en-US" dirty="0"/>
              <a:t>),</a:t>
            </a:r>
          </a:p>
          <a:p>
            <a:r>
              <a:rPr lang="en-US" dirty="0">
                <a:solidFill>
                  <a:srgbClr val="CC3433"/>
                </a:solidFill>
              </a:rPr>
              <a:t>       MAX</a:t>
            </a:r>
            <a:r>
              <a:rPr lang="en-US" dirty="0"/>
              <a:t>(</a:t>
            </a:r>
            <a:r>
              <a:rPr lang="en-US" dirty="0" err="1"/>
              <a:t>act_date</a:t>
            </a:r>
            <a:r>
              <a:rPr lang="en-US" dirty="0"/>
              <a:t>),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COUNT</a:t>
            </a:r>
            <a:r>
              <a:rPr lang="en-US" dirty="0"/>
              <a:t>(*),</a:t>
            </a:r>
          </a:p>
          <a:p>
            <a:r>
              <a:rPr lang="en-US" dirty="0">
                <a:solidFill>
                  <a:srgbClr val="CC3433"/>
                </a:solidFill>
              </a:rPr>
              <a:t>       SUM</a:t>
            </a:r>
            <a:r>
              <a:rPr lang="en-US" dirty="0"/>
              <a:t>(amount),</a:t>
            </a:r>
          </a:p>
          <a:p>
            <a:r>
              <a:rPr lang="en-US" dirty="0">
                <a:solidFill>
                  <a:srgbClr val="CC3433"/>
                </a:solidFill>
              </a:rPr>
              <a:t>       AVG</a:t>
            </a:r>
            <a:r>
              <a:rPr lang="en-US" dirty="0"/>
              <a:t>(amount)</a:t>
            </a:r>
          </a:p>
          <a:p>
            <a:r>
              <a:rPr lang="en-US" dirty="0"/>
              <a:t>FROM acts;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42</a:t>
            </a:fld>
            <a:endParaRPr lang="fr-B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not compute aggregates outside MySQL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efficient to do it </a:t>
            </a:r>
            <a:r>
              <a:rPr lang="en-US" u="sng" dirty="0"/>
              <a:t>within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Optimized to that avail</a:t>
            </a:r>
          </a:p>
          <a:p>
            <a:pPr lvl="1"/>
            <a:r>
              <a:rPr lang="en-US" dirty="0"/>
              <a:t>No need to extract or transfer the entire data set</a:t>
            </a:r>
          </a:p>
          <a:p>
            <a:pPr lvl="1"/>
            <a:r>
              <a:rPr lang="en-US" dirty="0"/>
              <a:t>No need to store data in memory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Especially efficient when the goal is to populate the database with the results (cf. segmentation in 2 weeks)</a:t>
            </a:r>
          </a:p>
          <a:p>
            <a:endParaRPr lang="en-US" dirty="0"/>
          </a:p>
          <a:p>
            <a:r>
              <a:rPr lang="en-US" dirty="0"/>
              <a:t>Not a big issue with a few thousands rows, but with millions…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43</a:t>
            </a:fld>
            <a:endParaRPr lang="fr-B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Rename output (alias)</a:t>
            </a:r>
          </a:p>
          <a:p>
            <a:r>
              <a:rPr lang="en-US" dirty="0"/>
              <a:t>SELECT MIN(</a:t>
            </a:r>
            <a:r>
              <a:rPr lang="en-US" dirty="0" err="1"/>
              <a:t>act_date</a:t>
            </a:r>
            <a:r>
              <a:rPr lang="en-US" dirty="0"/>
              <a:t>)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firstgift</a:t>
            </a:r>
            <a:r>
              <a:rPr lang="en-US" dirty="0"/>
              <a:t>,</a:t>
            </a:r>
          </a:p>
          <a:p>
            <a:r>
              <a:rPr lang="en-US" dirty="0"/>
              <a:t>       MAX(</a:t>
            </a:r>
            <a:r>
              <a:rPr lang="en-US" dirty="0" err="1"/>
              <a:t>act_date</a:t>
            </a:r>
            <a:r>
              <a:rPr lang="en-US" dirty="0"/>
              <a:t>)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lastgift</a:t>
            </a:r>
            <a:r>
              <a:rPr lang="en-US" dirty="0"/>
              <a:t>,</a:t>
            </a:r>
          </a:p>
          <a:p>
            <a:r>
              <a:rPr lang="en-US" dirty="0"/>
              <a:t>       COUNT(*)     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numgifts</a:t>
            </a:r>
            <a:r>
              <a:rPr lang="en-US" dirty="0"/>
              <a:t>,</a:t>
            </a:r>
          </a:p>
          <a:p>
            <a:r>
              <a:rPr lang="en-US" dirty="0"/>
              <a:t>       SUM(amount)  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sumgifts</a:t>
            </a:r>
            <a:r>
              <a:rPr lang="en-US" dirty="0"/>
              <a:t>,</a:t>
            </a:r>
          </a:p>
          <a:p>
            <a:r>
              <a:rPr lang="en-US" dirty="0"/>
              <a:t>       AVG(amount)   </a:t>
            </a:r>
            <a:r>
              <a:rPr lang="en-US" dirty="0">
                <a:solidFill>
                  <a:srgbClr val="CC343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averagegift</a:t>
            </a:r>
            <a:endParaRPr lang="en-US" dirty="0"/>
          </a:p>
          <a:p>
            <a:r>
              <a:rPr lang="en-US" dirty="0"/>
              <a:t>FROM acts;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44</a:t>
            </a:fld>
            <a:endParaRPr lang="fr-B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and sort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Sum of donations, per year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rgbClr val="CC3433"/>
                </a:solidFill>
              </a:rPr>
              <a:t>YEAR</a:t>
            </a:r>
            <a:r>
              <a:rPr lang="en-US" dirty="0"/>
              <a:t>(</a:t>
            </a:r>
            <a:r>
              <a:rPr lang="en-US" dirty="0" err="1"/>
              <a:t>act_date</a:t>
            </a:r>
            <a:r>
              <a:rPr lang="en-US" dirty="0"/>
              <a:t>),</a:t>
            </a:r>
            <a:r>
              <a:rPr lang="en-US" dirty="0">
                <a:solidFill>
                  <a:srgbClr val="CC3433"/>
                </a:solidFill>
              </a:rPr>
              <a:t> </a:t>
            </a:r>
            <a:r>
              <a:rPr lang="en-US" dirty="0"/>
              <a:t>SUM(amount)</a:t>
            </a:r>
          </a:p>
          <a:p>
            <a:r>
              <a:rPr lang="en-US" dirty="0"/>
              <a:t>FROM acts</a:t>
            </a:r>
          </a:p>
          <a:p>
            <a:r>
              <a:rPr lang="en-US" dirty="0">
                <a:solidFill>
                  <a:srgbClr val="C00000"/>
                </a:solidFill>
              </a:rPr>
              <a:t>GROUP BY </a:t>
            </a:r>
            <a:r>
              <a:rPr lang="en-US" dirty="0"/>
              <a:t>1</a:t>
            </a:r>
          </a:p>
          <a:p>
            <a:r>
              <a:rPr lang="en-US" dirty="0">
                <a:solidFill>
                  <a:srgbClr val="C00000"/>
                </a:solidFill>
              </a:rPr>
              <a:t>ORDER BY </a:t>
            </a:r>
            <a:r>
              <a:rPr lang="en-US" dirty="0"/>
              <a:t>1;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is equivalent, with an alias, and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listed in decreasing order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Notice the character ` so MySQL is not confused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(YEAR is a reserved keyword)</a:t>
            </a:r>
          </a:p>
          <a:p>
            <a:r>
              <a:rPr lang="en-US" dirty="0"/>
              <a:t>SELECT YEAR(</a:t>
            </a:r>
            <a:r>
              <a:rPr lang="en-US" dirty="0" err="1"/>
              <a:t>act_date</a:t>
            </a:r>
            <a:r>
              <a:rPr lang="en-US" dirty="0"/>
              <a:t>) AS `year`, SUM(amount)</a:t>
            </a:r>
          </a:p>
          <a:p>
            <a:r>
              <a:rPr lang="en-US" dirty="0"/>
              <a:t>FROM acts</a:t>
            </a:r>
          </a:p>
          <a:p>
            <a:r>
              <a:rPr lang="en-US" dirty="0"/>
              <a:t>GROUP BY `year`</a:t>
            </a:r>
          </a:p>
          <a:p>
            <a:r>
              <a:rPr lang="en-US" dirty="0"/>
              <a:t>ORDER BY `year` </a:t>
            </a:r>
            <a:r>
              <a:rPr lang="en-US" dirty="0">
                <a:solidFill>
                  <a:srgbClr val="C00000"/>
                </a:solidFill>
              </a:rPr>
              <a:t>DESC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45</a:t>
            </a:fld>
            <a:endParaRPr lang="fr-B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and sort output </a:t>
            </a:r>
            <a:r>
              <a:rPr lang="en-US" sz="2000" dirty="0"/>
              <a:t>(additional 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first names in decreasing order of occurrence</a:t>
            </a:r>
          </a:p>
          <a:p>
            <a:r>
              <a:rPr lang="en-US" dirty="0"/>
              <a:t>SELECT </a:t>
            </a:r>
            <a:r>
              <a:rPr lang="en-US" dirty="0" err="1"/>
              <a:t>first_name_clean</a:t>
            </a:r>
            <a:r>
              <a:rPr lang="en-US" dirty="0"/>
              <a:t>, COUNT(*)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GROUP BY 1</a:t>
            </a:r>
          </a:p>
          <a:p>
            <a:r>
              <a:rPr lang="en-US" dirty="0"/>
              <a:t>ORDER BY 2 DESC;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the ten most common first names</a:t>
            </a:r>
          </a:p>
          <a:p>
            <a:r>
              <a:rPr lang="en-US" dirty="0"/>
              <a:t>SELECT </a:t>
            </a:r>
            <a:r>
              <a:rPr lang="en-US" dirty="0" err="1"/>
              <a:t>first_name_clean</a:t>
            </a:r>
            <a:r>
              <a:rPr lang="en-US" dirty="0"/>
              <a:t>, COUNT(*)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GROUP BY 1</a:t>
            </a:r>
          </a:p>
          <a:p>
            <a:r>
              <a:rPr lang="en-US" dirty="0"/>
              <a:t>ORDER BY 2 DESC</a:t>
            </a:r>
          </a:p>
          <a:p>
            <a:r>
              <a:rPr lang="en-US" dirty="0">
                <a:solidFill>
                  <a:srgbClr val="C00000"/>
                </a:solidFill>
              </a:rPr>
              <a:t>LIMIT</a:t>
            </a:r>
            <a:r>
              <a:rPr lang="en-US" dirty="0"/>
              <a:t> 10;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46</a:t>
            </a:fld>
            <a:endParaRPr lang="fr-B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and sort output </a:t>
            </a:r>
            <a:r>
              <a:rPr lang="en-US" sz="2000" dirty="0"/>
              <a:t>(additional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donors and key marketing indicators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by decreasing order of average donation</a:t>
            </a:r>
          </a:p>
          <a:p>
            <a:r>
              <a:rPr lang="en-US" dirty="0"/>
              <a:t>SELECT </a:t>
            </a:r>
            <a:r>
              <a:rPr lang="en-US" dirty="0" err="1"/>
              <a:t>contact_id</a:t>
            </a:r>
            <a:r>
              <a:rPr lang="en-US" dirty="0"/>
              <a:t>,</a:t>
            </a:r>
          </a:p>
          <a:p>
            <a:r>
              <a:rPr lang="en-US" dirty="0"/>
              <a:t>       AVG(amount) AS </a:t>
            </a:r>
            <a:r>
              <a:rPr lang="en-US" dirty="0" err="1"/>
              <a:t>averageamount</a:t>
            </a:r>
            <a:r>
              <a:rPr lang="en-US" dirty="0"/>
              <a:t>,</a:t>
            </a:r>
          </a:p>
          <a:p>
            <a:r>
              <a:rPr lang="en-US" dirty="0"/>
              <a:t>       COUNT(*)    AS </a:t>
            </a:r>
            <a:r>
              <a:rPr lang="en-US" dirty="0" err="1"/>
              <a:t>numdonations</a:t>
            </a:r>
            <a:r>
              <a:rPr lang="en-US" dirty="0"/>
              <a:t>,</a:t>
            </a:r>
          </a:p>
          <a:p>
            <a:r>
              <a:rPr lang="en-US" dirty="0"/>
              <a:t>       SUM(amount) AS </a:t>
            </a:r>
            <a:r>
              <a:rPr lang="en-US" dirty="0" err="1"/>
              <a:t>totalgenerosity</a:t>
            </a:r>
            <a:endParaRPr lang="en-US" dirty="0"/>
          </a:p>
          <a:p>
            <a:r>
              <a:rPr lang="en-US" dirty="0"/>
              <a:t>FROM acts</a:t>
            </a:r>
          </a:p>
          <a:p>
            <a:r>
              <a:rPr lang="en-US" dirty="0"/>
              <a:t>GROUP BY </a:t>
            </a:r>
            <a:r>
              <a:rPr lang="en-US" dirty="0" err="1"/>
              <a:t>contact_id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averageamount</a:t>
            </a:r>
            <a:r>
              <a:rPr lang="en-US" dirty="0"/>
              <a:t> DESC;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47</a:t>
            </a:fld>
            <a:endParaRPr lang="fr-B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gifts of 1000 EUR or more</a:t>
            </a:r>
          </a:p>
          <a:p>
            <a:r>
              <a:rPr lang="en-US" dirty="0"/>
              <a:t>SELECT *</a:t>
            </a:r>
          </a:p>
          <a:p>
            <a:r>
              <a:rPr lang="en-US" dirty="0"/>
              <a:t>FROM acts</a:t>
            </a:r>
          </a:p>
          <a:p>
            <a:r>
              <a:rPr lang="en-US" dirty="0">
                <a:solidFill>
                  <a:srgbClr val="C00000"/>
                </a:solidFill>
              </a:rPr>
              <a:t>WHERE</a:t>
            </a:r>
            <a:r>
              <a:rPr lang="en-US" dirty="0"/>
              <a:t> amount &gt;= 1000;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48</a:t>
            </a:fld>
            <a:endParaRPr lang="fr-B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conditions</a:t>
            </a:r>
            <a:r>
              <a:rPr lang="en-US" sz="1800" dirty="0"/>
              <a:t> (additional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donors who made gifts of 1000 EUR or more</a:t>
            </a:r>
          </a:p>
          <a:p>
            <a:r>
              <a:rPr lang="en-US" dirty="0"/>
              <a:t>SELECT </a:t>
            </a:r>
            <a:r>
              <a:rPr lang="en-US" dirty="0" err="1"/>
              <a:t>contact_id</a:t>
            </a:r>
            <a:endParaRPr lang="en-US" dirty="0"/>
          </a:p>
          <a:p>
            <a:r>
              <a:rPr lang="en-US" dirty="0"/>
              <a:t>FROM acts</a:t>
            </a:r>
          </a:p>
          <a:p>
            <a:r>
              <a:rPr lang="en-US" dirty="0"/>
              <a:t>WHERE amount &gt;= 1000</a:t>
            </a:r>
          </a:p>
          <a:p>
            <a:r>
              <a:rPr lang="en-US" dirty="0"/>
              <a:t>ORDER BY </a:t>
            </a:r>
            <a:r>
              <a:rPr lang="en-US" dirty="0" err="1"/>
              <a:t>contact_id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Same, but exclude duplicates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rgbClr val="C00000"/>
                </a:solidFill>
              </a:rPr>
              <a:t>DISTINCT</a:t>
            </a:r>
            <a:r>
              <a:rPr lang="en-US" dirty="0"/>
              <a:t>(</a:t>
            </a:r>
            <a:r>
              <a:rPr lang="en-US" dirty="0" err="1"/>
              <a:t>contact_id</a:t>
            </a:r>
            <a:r>
              <a:rPr lang="en-US" dirty="0"/>
              <a:t>)</a:t>
            </a:r>
          </a:p>
          <a:p>
            <a:r>
              <a:rPr lang="en-US" dirty="0"/>
              <a:t>FROM acts</a:t>
            </a:r>
          </a:p>
          <a:p>
            <a:r>
              <a:rPr lang="en-US" dirty="0"/>
              <a:t>WHERE amount &gt;= 1000</a:t>
            </a:r>
          </a:p>
          <a:p>
            <a:r>
              <a:rPr lang="en-US" dirty="0"/>
              <a:t>ORDER BY </a:t>
            </a:r>
            <a:r>
              <a:rPr lang="en-US" dirty="0" err="1"/>
              <a:t>contact_id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49</a:t>
            </a:fld>
            <a:endParaRPr lang="fr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C3433"/>
                </a:solidFill>
              </a:rPr>
              <a:t>Marketing Analytics</a:t>
            </a:r>
            <a:r>
              <a:rPr lang="en-US" dirty="0"/>
              <a:t> is the discovery and communication of meaningful patterns in marketing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94600" y="6356350"/>
            <a:ext cx="2311400" cy="365125"/>
          </a:xfrm>
        </p:spPr>
        <p:txBody>
          <a:bodyPr/>
          <a:lstStyle/>
          <a:p>
            <a:fld id="{D83B5687-1239-4E04-8306-49ECDD3E83CE}" type="slidenum">
              <a:rPr lang="fr-BE" smtClean="0"/>
              <a:pPr/>
              <a:t>5</a:t>
            </a:fld>
            <a:endParaRPr lang="fr-B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conditions </a:t>
            </a:r>
            <a:r>
              <a:rPr lang="en-US" sz="1800" dirty="0"/>
              <a:t>(additional 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the ten most common first names,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but exclude NULL values</a:t>
            </a:r>
          </a:p>
          <a:p>
            <a:r>
              <a:rPr lang="en-US" dirty="0"/>
              <a:t>SELECT </a:t>
            </a:r>
            <a:r>
              <a:rPr lang="en-US" dirty="0" err="1"/>
              <a:t>first_name_clean</a:t>
            </a:r>
            <a:r>
              <a:rPr lang="en-US" dirty="0"/>
              <a:t>, COUNT(*)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WHERE </a:t>
            </a:r>
            <a:r>
              <a:rPr lang="en-US" dirty="0" err="1"/>
              <a:t>first_name_clean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IS NOT NULL</a:t>
            </a:r>
          </a:p>
          <a:p>
            <a:r>
              <a:rPr lang="en-US" dirty="0"/>
              <a:t>GROUP BY </a:t>
            </a:r>
            <a:r>
              <a:rPr lang="en-US" dirty="0" err="1"/>
              <a:t>first_name_clean</a:t>
            </a:r>
            <a:endParaRPr lang="en-US" dirty="0"/>
          </a:p>
          <a:p>
            <a:r>
              <a:rPr lang="en-US" dirty="0"/>
              <a:t>ORDER BY 2 DESC</a:t>
            </a:r>
          </a:p>
          <a:p>
            <a:r>
              <a:rPr lang="en-US" dirty="0"/>
              <a:t>LIMIT 10;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is equivalent...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COUNT(*)     = number of rows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COUNT(field) = number of non-null values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/!\ NULL values are EVIL</a:t>
            </a:r>
          </a:p>
          <a:p>
            <a:r>
              <a:rPr lang="en-US" dirty="0"/>
              <a:t>SELECT </a:t>
            </a:r>
            <a:r>
              <a:rPr lang="en-US" dirty="0" err="1"/>
              <a:t>first_name_clean</a:t>
            </a:r>
            <a:r>
              <a:rPr lang="en-US" dirty="0"/>
              <a:t>, COUNT(</a:t>
            </a:r>
            <a:r>
              <a:rPr lang="en-US" dirty="0" err="1">
                <a:solidFill>
                  <a:srgbClr val="3C659D"/>
                </a:solidFill>
              </a:rPr>
              <a:t>first_name_clean</a:t>
            </a:r>
            <a:r>
              <a:rPr lang="en-US" dirty="0"/>
              <a:t>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GROUP BY </a:t>
            </a:r>
            <a:r>
              <a:rPr lang="en-US" dirty="0" err="1"/>
              <a:t>first_name_clean</a:t>
            </a:r>
            <a:endParaRPr lang="en-US" dirty="0"/>
          </a:p>
          <a:p>
            <a:r>
              <a:rPr lang="en-US" dirty="0"/>
              <a:t>ORDER BY 2 DESC</a:t>
            </a:r>
          </a:p>
          <a:p>
            <a:r>
              <a:rPr lang="en-US" dirty="0"/>
              <a:t>LIMIT 10;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50</a:t>
            </a:fld>
            <a:endParaRPr lang="fr-B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contact information of donors who made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single donations of 1000 EUR or more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But you will have duplicates !!!</a:t>
            </a:r>
          </a:p>
          <a:p>
            <a:r>
              <a:rPr lang="en-US" dirty="0"/>
              <a:t>SELECT contacts.id,</a:t>
            </a:r>
          </a:p>
          <a:p>
            <a:r>
              <a:rPr lang="en-US" dirty="0"/>
              <a:t>       </a:t>
            </a:r>
            <a:r>
              <a:rPr lang="en-US" dirty="0" err="1"/>
              <a:t>contacts.first_name_clean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contacts.prefix_id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contacts.zip_code</a:t>
            </a:r>
            <a:endParaRPr lang="en-US" dirty="0"/>
          </a:p>
          <a:p>
            <a:r>
              <a:rPr lang="en-US" dirty="0"/>
              <a:t>FROM contacts</a:t>
            </a:r>
          </a:p>
          <a:p>
            <a:r>
              <a:rPr lang="en-US" dirty="0">
                <a:solidFill>
                  <a:srgbClr val="CC3433"/>
                </a:solidFill>
              </a:rPr>
              <a:t>JOIN</a:t>
            </a:r>
            <a:r>
              <a:rPr lang="en-US" dirty="0"/>
              <a:t> acts</a:t>
            </a:r>
          </a:p>
          <a:p>
            <a:r>
              <a:rPr lang="en-US" dirty="0">
                <a:solidFill>
                  <a:srgbClr val="CC3433"/>
                </a:solidFill>
              </a:rPr>
              <a:t>ON</a:t>
            </a:r>
            <a:r>
              <a:rPr lang="en-US" dirty="0"/>
              <a:t> contacts.id = </a:t>
            </a:r>
            <a:r>
              <a:rPr lang="en-US" dirty="0" err="1"/>
              <a:t>acts.contact_id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acts.amount</a:t>
            </a:r>
            <a:r>
              <a:rPr lang="en-US" dirty="0"/>
              <a:t> &gt;= 1000;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51</a:t>
            </a:fld>
            <a:endParaRPr lang="fr-B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contact information of donors who made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single donations of 1000 EUR or more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GROUP BY will remove duplicates,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dirty="0">
                <a:solidFill>
                  <a:srgbClr val="CC3433"/>
                </a:solidFill>
              </a:rPr>
              <a:t>BUT IT MAY NOT WORK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depending on MySQL version</a:t>
            </a:r>
          </a:p>
          <a:p>
            <a:r>
              <a:rPr lang="en-US" dirty="0"/>
              <a:t>SELECT contacts.id,</a:t>
            </a:r>
          </a:p>
          <a:p>
            <a:r>
              <a:rPr lang="en-US" dirty="0"/>
              <a:t>       </a:t>
            </a:r>
            <a:r>
              <a:rPr lang="en-US" dirty="0" err="1"/>
              <a:t>contacts.first_name_clean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contacts.prefix_id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contacts.zip_code</a:t>
            </a:r>
            <a:endParaRPr lang="en-US" dirty="0"/>
          </a:p>
          <a:p>
            <a:r>
              <a:rPr lang="en-US" dirty="0"/>
              <a:t>FROM contacts</a:t>
            </a:r>
          </a:p>
          <a:p>
            <a:r>
              <a:rPr lang="en-US" dirty="0"/>
              <a:t>JOIN acts</a:t>
            </a:r>
          </a:p>
          <a:p>
            <a:r>
              <a:rPr lang="en-US" dirty="0"/>
              <a:t>ON contacts.id = </a:t>
            </a:r>
            <a:r>
              <a:rPr lang="en-US" dirty="0" err="1"/>
              <a:t>acts.contact_id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acts.amount</a:t>
            </a:r>
            <a:r>
              <a:rPr lang="en-US" dirty="0"/>
              <a:t> &gt;= 1000</a:t>
            </a:r>
          </a:p>
          <a:p>
            <a:r>
              <a:rPr lang="en-US" dirty="0"/>
              <a:t>GROUP BY contacts.id;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52</a:t>
            </a:fld>
            <a:endParaRPr lang="fr-B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will always work,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regardless of your MySQL version</a:t>
            </a:r>
          </a:p>
          <a:p>
            <a:r>
              <a:rPr lang="en-US" dirty="0"/>
              <a:t>SELECT contacts.id,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ANY_VALUE</a:t>
            </a:r>
            <a:r>
              <a:rPr lang="en-US" dirty="0"/>
              <a:t>(</a:t>
            </a:r>
            <a:r>
              <a:rPr lang="en-US" dirty="0" err="1"/>
              <a:t>contacts.first_name_clean</a:t>
            </a:r>
            <a:r>
              <a:rPr lang="en-US" dirty="0"/>
              <a:t>),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ANY_VALUE</a:t>
            </a:r>
            <a:r>
              <a:rPr lang="en-US" dirty="0"/>
              <a:t>(</a:t>
            </a:r>
            <a:r>
              <a:rPr lang="en-US" dirty="0" err="1"/>
              <a:t>contacts.prefix_id</a:t>
            </a:r>
            <a:r>
              <a:rPr lang="en-US" dirty="0"/>
              <a:t>),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ANY_VALUE</a:t>
            </a:r>
            <a:r>
              <a:rPr lang="en-US" dirty="0"/>
              <a:t>(</a:t>
            </a:r>
            <a:r>
              <a:rPr lang="en-US" dirty="0" err="1"/>
              <a:t>contacts.zip_code</a:t>
            </a:r>
            <a:r>
              <a:rPr lang="en-US" dirty="0"/>
              <a:t>)</a:t>
            </a:r>
          </a:p>
          <a:p>
            <a:r>
              <a:rPr lang="en-US" dirty="0"/>
              <a:t>FROM contacts</a:t>
            </a:r>
          </a:p>
          <a:p>
            <a:r>
              <a:rPr lang="en-US" dirty="0"/>
              <a:t>JOIN acts</a:t>
            </a:r>
          </a:p>
          <a:p>
            <a:r>
              <a:rPr lang="en-US" dirty="0"/>
              <a:t>ON contacts.id = </a:t>
            </a:r>
            <a:r>
              <a:rPr lang="en-US" dirty="0" err="1"/>
              <a:t>acts.contact_id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acts.amount</a:t>
            </a:r>
            <a:r>
              <a:rPr lang="en-US" dirty="0"/>
              <a:t> &gt;= 1000</a:t>
            </a:r>
          </a:p>
          <a:p>
            <a:r>
              <a:rPr lang="en-US" dirty="0"/>
              <a:t>GROUP BY contacts.id;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53</a:t>
            </a:fld>
            <a:endParaRPr lang="fr-B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(less verbose)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is equivalent, less verbose, no ambiguity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rgbClr val="CC3433"/>
                </a:solidFill>
              </a:rPr>
              <a:t>c</a:t>
            </a:r>
            <a:r>
              <a:rPr lang="en-US" dirty="0"/>
              <a:t>.id,</a:t>
            </a:r>
          </a:p>
          <a:p>
            <a:r>
              <a:rPr lang="en-US" dirty="0"/>
              <a:t>       ANY_VALUE(</a:t>
            </a:r>
            <a:r>
              <a:rPr lang="en-US" dirty="0" err="1">
                <a:solidFill>
                  <a:srgbClr val="CC3433"/>
                </a:solidFill>
              </a:rPr>
              <a:t>c</a:t>
            </a:r>
            <a:r>
              <a:rPr lang="en-US" dirty="0" err="1"/>
              <a:t>.first_name_clean</a:t>
            </a:r>
            <a:r>
              <a:rPr lang="en-US" dirty="0"/>
              <a:t>),</a:t>
            </a:r>
          </a:p>
          <a:p>
            <a:r>
              <a:rPr lang="en-US" dirty="0"/>
              <a:t>       ANY_VALUE(</a:t>
            </a:r>
            <a:r>
              <a:rPr lang="en-US" dirty="0" err="1">
                <a:solidFill>
                  <a:srgbClr val="CC3433"/>
                </a:solidFill>
              </a:rPr>
              <a:t>c</a:t>
            </a:r>
            <a:r>
              <a:rPr lang="en-US" dirty="0" err="1"/>
              <a:t>.prefix_id</a:t>
            </a:r>
            <a:r>
              <a:rPr lang="en-US" dirty="0"/>
              <a:t>),</a:t>
            </a:r>
          </a:p>
          <a:p>
            <a:r>
              <a:rPr lang="en-US" dirty="0"/>
              <a:t>       ANY_VALUE(</a:t>
            </a:r>
            <a:r>
              <a:rPr lang="en-US" dirty="0" err="1">
                <a:solidFill>
                  <a:srgbClr val="CC3433"/>
                </a:solidFill>
              </a:rPr>
              <a:t>c</a:t>
            </a:r>
            <a:r>
              <a:rPr lang="en-US" dirty="0" err="1"/>
              <a:t>.zip_code</a:t>
            </a:r>
            <a:r>
              <a:rPr lang="en-US" dirty="0"/>
              <a:t>)</a:t>
            </a:r>
          </a:p>
          <a:p>
            <a:r>
              <a:rPr lang="en-US" dirty="0"/>
              <a:t>FROM contacts </a:t>
            </a:r>
            <a:r>
              <a:rPr lang="en-US" dirty="0">
                <a:solidFill>
                  <a:srgbClr val="CC3433"/>
                </a:solidFill>
              </a:rPr>
              <a:t>AS c</a:t>
            </a:r>
          </a:p>
          <a:p>
            <a:r>
              <a:rPr lang="en-US" dirty="0"/>
              <a:t>JOIN acts </a:t>
            </a:r>
            <a:r>
              <a:rPr lang="en-US" dirty="0">
                <a:solidFill>
                  <a:srgbClr val="CC3433"/>
                </a:solidFill>
              </a:rPr>
              <a:t>AS a</a:t>
            </a:r>
          </a:p>
          <a:p>
            <a:r>
              <a:rPr lang="en-US" dirty="0"/>
              <a:t>ON </a:t>
            </a:r>
            <a:r>
              <a:rPr lang="en-US" dirty="0">
                <a:solidFill>
                  <a:srgbClr val="CC3433"/>
                </a:solidFill>
              </a:rPr>
              <a:t>c</a:t>
            </a:r>
            <a:r>
              <a:rPr lang="en-US" dirty="0"/>
              <a:t>.id = </a:t>
            </a:r>
            <a:r>
              <a:rPr lang="en-US" dirty="0" err="1">
                <a:solidFill>
                  <a:srgbClr val="CC3433"/>
                </a:solidFill>
              </a:rPr>
              <a:t>a</a:t>
            </a:r>
            <a:r>
              <a:rPr lang="en-US" dirty="0" err="1"/>
              <a:t>.contact_id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>
                <a:solidFill>
                  <a:srgbClr val="CC3433"/>
                </a:solidFill>
              </a:rPr>
              <a:t>a</a:t>
            </a:r>
            <a:r>
              <a:rPr lang="en-US" dirty="0" err="1"/>
              <a:t>.amount</a:t>
            </a:r>
            <a:r>
              <a:rPr lang="en-US" dirty="0"/>
              <a:t> &gt;= 1000</a:t>
            </a:r>
          </a:p>
          <a:p>
            <a:r>
              <a:rPr lang="en-US" dirty="0"/>
              <a:t>GROUP BY </a:t>
            </a:r>
            <a:r>
              <a:rPr lang="en-US" dirty="0">
                <a:solidFill>
                  <a:srgbClr val="CC3433"/>
                </a:solidFill>
              </a:rPr>
              <a:t>c</a:t>
            </a:r>
            <a:r>
              <a:rPr lang="en-US" dirty="0"/>
              <a:t>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54</a:t>
            </a:fld>
            <a:endParaRPr lang="fr-B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(less verbose)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This is also equivalent, with a WHERE clause</a:t>
            </a:r>
          </a:p>
          <a:p>
            <a:r>
              <a:rPr lang="en-US" dirty="0"/>
              <a:t>SELECT c.id,</a:t>
            </a:r>
          </a:p>
          <a:p>
            <a:r>
              <a:rPr lang="en-US" dirty="0"/>
              <a:t>       ANY_VALUE(</a:t>
            </a:r>
            <a:r>
              <a:rPr lang="en-US" dirty="0" err="1"/>
              <a:t>c.first_name_clean</a:t>
            </a:r>
            <a:r>
              <a:rPr lang="en-US" dirty="0"/>
              <a:t>),</a:t>
            </a:r>
          </a:p>
          <a:p>
            <a:r>
              <a:rPr lang="en-US" dirty="0"/>
              <a:t>       ANY_VALUE(</a:t>
            </a:r>
            <a:r>
              <a:rPr lang="en-US" dirty="0" err="1"/>
              <a:t>c.prefix_id</a:t>
            </a:r>
            <a:r>
              <a:rPr lang="en-US" dirty="0"/>
              <a:t>),</a:t>
            </a:r>
          </a:p>
          <a:p>
            <a:r>
              <a:rPr lang="en-US" dirty="0"/>
              <a:t>       ANY_VALUE(</a:t>
            </a:r>
            <a:r>
              <a:rPr lang="en-US" dirty="0" err="1"/>
              <a:t>c.zip_code</a:t>
            </a:r>
            <a:r>
              <a:rPr lang="en-US" dirty="0"/>
              <a:t>)</a:t>
            </a:r>
          </a:p>
          <a:p>
            <a:r>
              <a:rPr lang="en-US" dirty="0"/>
              <a:t>FROM contacts AS c,</a:t>
            </a:r>
          </a:p>
          <a:p>
            <a:r>
              <a:rPr lang="en-US" dirty="0"/>
              <a:t>     acts AS a</a:t>
            </a:r>
          </a:p>
          <a:p>
            <a:r>
              <a:rPr lang="en-US" dirty="0">
                <a:solidFill>
                  <a:srgbClr val="CC3433"/>
                </a:solidFill>
              </a:rPr>
              <a:t>WHERE</a:t>
            </a:r>
            <a:r>
              <a:rPr lang="en-US" dirty="0"/>
              <a:t> (c.id = </a:t>
            </a:r>
            <a:r>
              <a:rPr lang="en-US" dirty="0" err="1"/>
              <a:t>a.contact_id</a:t>
            </a:r>
            <a:r>
              <a:rPr lang="en-US" dirty="0"/>
              <a:t>)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CC3433"/>
                </a:solidFill>
              </a:rPr>
              <a:t>AND</a:t>
            </a:r>
            <a:r>
              <a:rPr lang="en-US" dirty="0"/>
              <a:t> (</a:t>
            </a:r>
            <a:r>
              <a:rPr lang="en-US" dirty="0" err="1"/>
              <a:t>a.amount</a:t>
            </a:r>
            <a:r>
              <a:rPr lang="en-US" dirty="0"/>
              <a:t> &gt;= 1000)</a:t>
            </a:r>
          </a:p>
          <a:p>
            <a:r>
              <a:rPr lang="en-US" dirty="0"/>
              <a:t>GROUP BY c.id;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55</a:t>
            </a:fld>
            <a:endParaRPr lang="fr-B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(another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the most generous first names</a:t>
            </a:r>
          </a:p>
          <a:p>
            <a:r>
              <a:rPr lang="en-US" dirty="0"/>
              <a:t>SELECT </a:t>
            </a:r>
            <a:r>
              <a:rPr lang="en-US" dirty="0" err="1"/>
              <a:t>c.first_name_clean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C3433"/>
                </a:solidFill>
              </a:rPr>
              <a:t>FLOOR</a:t>
            </a:r>
            <a:r>
              <a:rPr lang="en-US" dirty="0"/>
              <a:t>(AVG(</a:t>
            </a:r>
            <a:r>
              <a:rPr lang="en-US" dirty="0" err="1"/>
              <a:t>a.amount</a:t>
            </a:r>
            <a:r>
              <a:rPr lang="en-US" dirty="0"/>
              <a:t>)) AS </a:t>
            </a:r>
            <a:r>
              <a:rPr lang="en-US" dirty="0" err="1"/>
              <a:t>averagegift</a:t>
            </a:r>
            <a:endParaRPr lang="en-US" dirty="0"/>
          </a:p>
          <a:p>
            <a:r>
              <a:rPr lang="en-US" dirty="0"/>
              <a:t>FROM acts AS a</a:t>
            </a:r>
          </a:p>
          <a:p>
            <a:r>
              <a:rPr lang="en-US" dirty="0"/>
              <a:t>JOIN contacts AS c</a:t>
            </a:r>
          </a:p>
          <a:p>
            <a:r>
              <a:rPr lang="en-US" dirty="0"/>
              <a:t>ON   </a:t>
            </a:r>
            <a:r>
              <a:rPr lang="en-US" dirty="0" err="1"/>
              <a:t>a.contact_id</a:t>
            </a:r>
            <a:r>
              <a:rPr lang="en-US" dirty="0"/>
              <a:t> = c.id</a:t>
            </a:r>
          </a:p>
          <a:p>
            <a:r>
              <a:rPr lang="en-US" dirty="0"/>
              <a:t>GROUP BY 1</a:t>
            </a:r>
          </a:p>
          <a:p>
            <a:r>
              <a:rPr lang="en-US" dirty="0"/>
              <a:t>ORDER BY 2 DESC;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56</a:t>
            </a:fld>
            <a:endParaRPr lang="fr-B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(another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List the most generous first names, but only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if there are enough observations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HAVING is “like” WHERE, but used after grouping</a:t>
            </a:r>
          </a:p>
          <a:p>
            <a:r>
              <a:rPr lang="en-US" dirty="0"/>
              <a:t>SELECT </a:t>
            </a:r>
            <a:r>
              <a:rPr lang="en-US" dirty="0" err="1"/>
              <a:t>c.first_name_clean</a:t>
            </a:r>
            <a:r>
              <a:rPr lang="en-US" dirty="0"/>
              <a:t>,</a:t>
            </a:r>
          </a:p>
          <a:p>
            <a:r>
              <a:rPr lang="en-US" dirty="0"/>
              <a:t>       FLOOR(AVG(</a:t>
            </a:r>
            <a:r>
              <a:rPr lang="en-US" dirty="0" err="1"/>
              <a:t>a.amount</a:t>
            </a:r>
            <a:r>
              <a:rPr lang="en-US" dirty="0"/>
              <a:t>)) AS </a:t>
            </a:r>
            <a:r>
              <a:rPr lang="en-US" dirty="0" err="1"/>
              <a:t>averagegift</a:t>
            </a:r>
            <a:endParaRPr lang="en-US" dirty="0"/>
          </a:p>
          <a:p>
            <a:r>
              <a:rPr lang="en-US" dirty="0"/>
              <a:t>FROM acts AS a</a:t>
            </a:r>
          </a:p>
          <a:p>
            <a:r>
              <a:rPr lang="en-US" dirty="0"/>
              <a:t>JOIN contacts AS c</a:t>
            </a:r>
          </a:p>
          <a:p>
            <a:r>
              <a:rPr lang="en-US" dirty="0"/>
              <a:t>ON   </a:t>
            </a:r>
            <a:r>
              <a:rPr lang="en-US" dirty="0" err="1"/>
              <a:t>a.contact_id</a:t>
            </a:r>
            <a:r>
              <a:rPr lang="en-US" dirty="0"/>
              <a:t> = c.id</a:t>
            </a:r>
          </a:p>
          <a:p>
            <a:r>
              <a:rPr lang="en-US" dirty="0"/>
              <a:t>GROUP BY 1</a:t>
            </a:r>
          </a:p>
          <a:p>
            <a:r>
              <a:rPr lang="en-US" dirty="0">
                <a:solidFill>
                  <a:srgbClr val="CC3433"/>
                </a:solidFill>
              </a:rPr>
              <a:t>HAVING</a:t>
            </a:r>
            <a:r>
              <a:rPr lang="en-US" dirty="0"/>
              <a:t> COUNT(</a:t>
            </a:r>
            <a:r>
              <a:rPr lang="en-US" dirty="0" err="1"/>
              <a:t>c.first_name_clean</a:t>
            </a:r>
            <a:r>
              <a:rPr lang="en-US" dirty="0"/>
              <a:t>) &gt;= 10</a:t>
            </a:r>
          </a:p>
          <a:p>
            <a:r>
              <a:rPr lang="en-US" dirty="0"/>
              <a:t>ORDER BY 2 DESC;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57</a:t>
            </a:fld>
            <a:endParaRPr lang="fr-BE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(another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key marketing indicators for each donor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Since we are computing aggregate functions,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do not forget GROUP BY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('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' stands for 'department’)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Warning: we are missing contacts. Why?</a:t>
            </a:r>
          </a:p>
          <a:p>
            <a:r>
              <a:rPr lang="en-US" dirty="0"/>
              <a:t>SELECT c. id,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00000"/>
                </a:solidFill>
              </a:rPr>
              <a:t>LEFT</a:t>
            </a:r>
            <a:r>
              <a:rPr lang="en-US" dirty="0"/>
              <a:t>(ANY_VALUE(</a:t>
            </a:r>
            <a:r>
              <a:rPr lang="en-US" dirty="0" err="1"/>
              <a:t>c.zip_code</a:t>
            </a:r>
            <a:r>
              <a:rPr lang="en-US" dirty="0"/>
              <a:t>), 2) AS </a:t>
            </a:r>
            <a:r>
              <a:rPr lang="en-US" dirty="0" err="1"/>
              <a:t>dpt</a:t>
            </a:r>
            <a:r>
              <a:rPr lang="en-US" dirty="0"/>
              <a:t>,</a:t>
            </a:r>
          </a:p>
          <a:p>
            <a:r>
              <a:rPr lang="en-US" dirty="0"/>
              <a:t>       MIN(</a:t>
            </a:r>
            <a:r>
              <a:rPr lang="en-US" dirty="0" err="1"/>
              <a:t>a.act_date</a:t>
            </a:r>
            <a:r>
              <a:rPr lang="en-US" dirty="0"/>
              <a:t>)                AS </a:t>
            </a:r>
            <a:r>
              <a:rPr lang="en-US" dirty="0" err="1"/>
              <a:t>firstgift</a:t>
            </a:r>
            <a:r>
              <a:rPr lang="en-US" dirty="0"/>
              <a:t>,</a:t>
            </a:r>
          </a:p>
          <a:p>
            <a:r>
              <a:rPr lang="en-US" dirty="0"/>
              <a:t>       MAX(</a:t>
            </a:r>
            <a:r>
              <a:rPr lang="en-US" dirty="0" err="1"/>
              <a:t>a.act_date</a:t>
            </a:r>
            <a:r>
              <a:rPr lang="en-US" dirty="0"/>
              <a:t>)                AS recency,</a:t>
            </a:r>
          </a:p>
          <a:p>
            <a:r>
              <a:rPr lang="en-US" dirty="0"/>
              <a:t>       </a:t>
            </a:r>
            <a:r>
              <a:rPr lang="en-US" dirty="0">
                <a:solidFill>
                  <a:srgbClr val="C00000"/>
                </a:solidFill>
              </a:rPr>
              <a:t>CEILING</a:t>
            </a:r>
            <a:r>
              <a:rPr lang="en-US" dirty="0"/>
              <a:t>(AVG(</a:t>
            </a:r>
            <a:r>
              <a:rPr lang="en-US" dirty="0" err="1"/>
              <a:t>a.amount</a:t>
            </a:r>
            <a:r>
              <a:rPr lang="en-US" dirty="0"/>
              <a:t>))         AS </a:t>
            </a:r>
            <a:r>
              <a:rPr lang="en-US" dirty="0" err="1"/>
              <a:t>avgamount</a:t>
            </a:r>
            <a:r>
              <a:rPr lang="en-US" dirty="0"/>
              <a:t>,</a:t>
            </a:r>
          </a:p>
          <a:p>
            <a:r>
              <a:rPr lang="en-US" dirty="0"/>
              <a:t>       COUNT(</a:t>
            </a:r>
            <a:r>
              <a:rPr lang="en-US" dirty="0" err="1"/>
              <a:t>a.amount</a:t>
            </a:r>
            <a:r>
              <a:rPr lang="en-US" dirty="0"/>
              <a:t>)                AS frequency</a:t>
            </a:r>
          </a:p>
          <a:p>
            <a:r>
              <a:rPr lang="en-US" dirty="0"/>
              <a:t>FROM contacts AS c</a:t>
            </a:r>
          </a:p>
          <a:p>
            <a:r>
              <a:rPr lang="en-US" dirty="0"/>
              <a:t>JOIN acts AS a</a:t>
            </a:r>
          </a:p>
          <a:p>
            <a:r>
              <a:rPr lang="en-US" dirty="0"/>
              <a:t>ON c.id = </a:t>
            </a:r>
            <a:r>
              <a:rPr lang="en-US" dirty="0" err="1"/>
              <a:t>a.contact_id</a:t>
            </a:r>
            <a:endParaRPr lang="en-US" dirty="0"/>
          </a:p>
          <a:p>
            <a:r>
              <a:rPr lang="en-US" dirty="0"/>
              <a:t>GROUP BY c.id;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58</a:t>
            </a:fld>
            <a:endParaRPr lang="fr-BE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SQL JOINs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83161" y="981075"/>
            <a:ext cx="6539677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59</a:t>
            </a:fld>
            <a:endParaRPr lang="fr-BE"/>
          </a:p>
        </p:txBody>
      </p:sp>
      <p:sp>
        <p:nvSpPr>
          <p:cNvPr id="9" name="TextBox 8"/>
          <p:cNvSpPr txBox="1"/>
          <p:nvPr/>
        </p:nvSpPr>
        <p:spPr>
          <a:xfrm>
            <a:off x="56456" y="6382489"/>
            <a:ext cx="8432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http://www.codeproject.com/Articles/33052/Visual-Representation-of-SQL-Joins, author C. L.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Moffatt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Gotham Book" pitchFamily="2" charset="0"/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This article, along with any associated source code and files, is licensed under The Code Project Open License (CPOL)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9144" y="2996952"/>
            <a:ext cx="2448272" cy="32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96616" y="2996952"/>
            <a:ext cx="2448272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25008" y="4437112"/>
            <a:ext cx="2448272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4528" y="3501008"/>
            <a:ext cx="2448272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analytics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Domains of application:</a:t>
            </a:r>
          </a:p>
          <a:p>
            <a:pPr lvl="1"/>
            <a:r>
              <a:rPr lang="en-US" dirty="0"/>
              <a:t>Marketing optimization</a:t>
            </a:r>
          </a:p>
          <a:p>
            <a:pPr lvl="1"/>
            <a:r>
              <a:rPr lang="en-US" dirty="0"/>
              <a:t>Customer lifetime value</a:t>
            </a:r>
          </a:p>
          <a:p>
            <a:pPr lvl="1"/>
            <a:r>
              <a:rPr lang="en-US" dirty="0"/>
              <a:t>Segmentation and targeting</a:t>
            </a:r>
          </a:p>
          <a:p>
            <a:pPr lvl="1"/>
            <a:r>
              <a:rPr lang="en-US" dirty="0"/>
              <a:t>Sales forecast</a:t>
            </a:r>
          </a:p>
          <a:p>
            <a:pPr lvl="1"/>
            <a:r>
              <a:rPr lang="en-US" dirty="0"/>
              <a:t>Churn prediction</a:t>
            </a:r>
          </a:p>
          <a:p>
            <a:pPr lvl="1"/>
            <a:r>
              <a:rPr lang="en-US" dirty="0"/>
              <a:t>Customer preference</a:t>
            </a:r>
          </a:p>
          <a:p>
            <a:pPr lvl="1"/>
            <a:r>
              <a:rPr lang="en-US" dirty="0"/>
              <a:t>Cross-selling optimization (product recommendations)</a:t>
            </a:r>
          </a:p>
          <a:p>
            <a:pPr lvl="1"/>
            <a:r>
              <a:rPr lang="en-US" dirty="0"/>
              <a:t>New product development</a:t>
            </a:r>
          </a:p>
          <a:p>
            <a:pPr lvl="1"/>
            <a:r>
              <a:rPr lang="en-US" dirty="0"/>
              <a:t>Text mining and sentiment analysis</a:t>
            </a:r>
          </a:p>
          <a:p>
            <a:pPr lvl="1"/>
            <a:r>
              <a:rPr lang="en-US" dirty="0"/>
              <a:t>Web log analysis</a:t>
            </a:r>
          </a:p>
          <a:p>
            <a:pPr lvl="1"/>
            <a:r>
              <a:rPr lang="en-US" dirty="0"/>
              <a:t>Online analytics, bounce rate</a:t>
            </a:r>
          </a:p>
          <a:p>
            <a:pPr lvl="1"/>
            <a:r>
              <a:rPr lang="en-US" dirty="0"/>
              <a:t>Channel, touch points, attribution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</a:t>
            </a:fld>
            <a:endParaRPr lang="fr-BE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SQL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Those are equivalent or synonymous :</a:t>
            </a:r>
          </a:p>
          <a:p>
            <a:pPr lvl="1"/>
            <a:r>
              <a:rPr lang="en-US" dirty="0"/>
              <a:t>FROM … JOIN … ON …</a:t>
            </a:r>
          </a:p>
          <a:p>
            <a:pPr lvl="1"/>
            <a:r>
              <a:rPr lang="en-US" dirty="0"/>
              <a:t>FROM … </a:t>
            </a:r>
            <a:r>
              <a:rPr lang="en-US" dirty="0">
                <a:solidFill>
                  <a:srgbClr val="C00000"/>
                </a:solidFill>
              </a:rPr>
              <a:t>INNER JOIN </a:t>
            </a:r>
            <a:r>
              <a:rPr lang="en-US" dirty="0"/>
              <a:t>… ON …</a:t>
            </a:r>
          </a:p>
          <a:p>
            <a:pPr lvl="1"/>
            <a:r>
              <a:rPr lang="en-US" dirty="0"/>
              <a:t>FROM …, … WHERE …</a:t>
            </a:r>
          </a:p>
          <a:p>
            <a:endParaRPr lang="en-US" dirty="0"/>
          </a:p>
          <a:p>
            <a:r>
              <a:rPr lang="en-US" dirty="0"/>
              <a:t>Those are equivalent: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	</a:t>
            </a:r>
            <a:r>
              <a:rPr lang="en-US" dirty="0">
                <a:solidFill>
                  <a:srgbClr val="C00000"/>
                </a:solidFill>
              </a:rPr>
              <a:t>LEFT JOIN </a:t>
            </a:r>
            <a:r>
              <a:rPr lang="en-US" dirty="0"/>
              <a:t>acts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acts	</a:t>
            </a:r>
            <a:r>
              <a:rPr lang="en-US" dirty="0">
                <a:solidFill>
                  <a:srgbClr val="C00000"/>
                </a:solidFill>
              </a:rPr>
              <a:t>RIGHT JOIN </a:t>
            </a:r>
            <a:r>
              <a:rPr lang="en-US" dirty="0"/>
              <a:t>contacts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60</a:t>
            </a:fld>
            <a:endParaRPr lang="fr-B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SQL JOINs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83161" y="981075"/>
            <a:ext cx="6539677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61</a:t>
            </a:fld>
            <a:endParaRPr lang="fr-BE"/>
          </a:p>
        </p:txBody>
      </p:sp>
      <p:sp>
        <p:nvSpPr>
          <p:cNvPr id="9" name="TextBox 8"/>
          <p:cNvSpPr txBox="1"/>
          <p:nvPr/>
        </p:nvSpPr>
        <p:spPr>
          <a:xfrm>
            <a:off x="56456" y="6382489"/>
            <a:ext cx="8432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http://www.codeproject.com/Articles/33052/Visual-Representation-of-SQL-Joins, author C. L.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Moffatt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Gotham Book" pitchFamily="2" charset="0"/>
            </a:endParaRP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This article, along with any associated source code and files, is licensed under The Code Project Open License (CPOL)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</a:t>
            </a:r>
            <a:r>
              <a:rPr lang="en-US" sz="1800" dirty="0"/>
              <a:t>(another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key marketing indicators for each donor,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including those with no donation history</a:t>
            </a:r>
          </a:p>
          <a:p>
            <a:r>
              <a:rPr lang="en-US" dirty="0"/>
              <a:t>SELECT c. id,</a:t>
            </a:r>
          </a:p>
          <a:p>
            <a:r>
              <a:rPr lang="en-US" dirty="0"/>
              <a:t>       LEFT(ANY_VALUE(</a:t>
            </a:r>
            <a:r>
              <a:rPr lang="en-US" dirty="0" err="1"/>
              <a:t>c.zip_code</a:t>
            </a:r>
            <a:r>
              <a:rPr lang="en-US" dirty="0"/>
              <a:t>), 2) AS </a:t>
            </a:r>
            <a:r>
              <a:rPr lang="en-US" dirty="0" err="1"/>
              <a:t>dpt</a:t>
            </a:r>
            <a:r>
              <a:rPr lang="en-US" dirty="0"/>
              <a:t>,</a:t>
            </a:r>
          </a:p>
          <a:p>
            <a:r>
              <a:rPr lang="en-US" dirty="0"/>
              <a:t>       MIN(</a:t>
            </a:r>
            <a:r>
              <a:rPr lang="en-US" dirty="0" err="1"/>
              <a:t>a.act_date</a:t>
            </a:r>
            <a:r>
              <a:rPr lang="en-US" dirty="0"/>
              <a:t>)                AS </a:t>
            </a:r>
            <a:r>
              <a:rPr lang="en-US" dirty="0" err="1"/>
              <a:t>firstgift</a:t>
            </a:r>
            <a:r>
              <a:rPr lang="en-US" dirty="0"/>
              <a:t>,</a:t>
            </a:r>
          </a:p>
          <a:p>
            <a:r>
              <a:rPr lang="en-US" dirty="0"/>
              <a:t>       MAX(</a:t>
            </a:r>
            <a:r>
              <a:rPr lang="en-US" dirty="0" err="1"/>
              <a:t>a.act_date</a:t>
            </a:r>
            <a:r>
              <a:rPr lang="en-US" dirty="0"/>
              <a:t>)                AS recency,</a:t>
            </a:r>
          </a:p>
          <a:p>
            <a:r>
              <a:rPr lang="en-US" dirty="0"/>
              <a:t>       CEILING(AVG(</a:t>
            </a:r>
            <a:r>
              <a:rPr lang="en-US" dirty="0" err="1"/>
              <a:t>a.amount</a:t>
            </a:r>
            <a:r>
              <a:rPr lang="en-US" dirty="0"/>
              <a:t>))         AS </a:t>
            </a:r>
            <a:r>
              <a:rPr lang="en-US" dirty="0" err="1"/>
              <a:t>avgamount</a:t>
            </a:r>
            <a:r>
              <a:rPr lang="en-US" dirty="0"/>
              <a:t>,</a:t>
            </a:r>
          </a:p>
          <a:p>
            <a:r>
              <a:rPr lang="en-US" dirty="0"/>
              <a:t>       COUNT(</a:t>
            </a:r>
            <a:r>
              <a:rPr lang="en-US" dirty="0" err="1"/>
              <a:t>a.amount</a:t>
            </a:r>
            <a:r>
              <a:rPr lang="en-US" dirty="0"/>
              <a:t>)                AS frequency</a:t>
            </a:r>
          </a:p>
          <a:p>
            <a:r>
              <a:rPr lang="en-US" dirty="0"/>
              <a:t>FROM contacts AS c</a:t>
            </a:r>
          </a:p>
          <a:p>
            <a:r>
              <a:rPr lang="en-US" dirty="0">
                <a:solidFill>
                  <a:srgbClr val="CC3433"/>
                </a:solidFill>
              </a:rPr>
              <a:t>LEFT JOIN</a:t>
            </a:r>
            <a:r>
              <a:rPr lang="en-US" dirty="0"/>
              <a:t> acts AS a</a:t>
            </a:r>
          </a:p>
          <a:p>
            <a:r>
              <a:rPr lang="en-US" dirty="0"/>
              <a:t>ON c.id = </a:t>
            </a:r>
            <a:r>
              <a:rPr lang="en-US" dirty="0" err="1"/>
              <a:t>a.contact_id</a:t>
            </a:r>
            <a:endParaRPr lang="en-US" dirty="0"/>
          </a:p>
          <a:p>
            <a:r>
              <a:rPr lang="en-US" dirty="0"/>
              <a:t>GROUP BY c.id;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62</a:t>
            </a:fld>
            <a:endParaRPr lang="fr-B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can be troubling…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9"/>
            <a:ext cx="8915400" cy="3384375"/>
          </a:xfrm>
        </p:spPr>
        <p:txBody>
          <a:bodyPr anchor="t" anchorCtr="0">
            <a:normAutofit fontScale="92500" lnSpcReduction="10000"/>
          </a:bodyPr>
          <a:lstStyle/>
          <a:p>
            <a:r>
              <a:rPr lang="en-US" dirty="0"/>
              <a:t>In this specific charity context, those queries will return the same results, though: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	JOIN acts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	INNER JOIN acts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contacts, acts WHERE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contacts	RIGHT JOIN acts</a:t>
            </a:r>
          </a:p>
          <a:p>
            <a:pPr lvl="1">
              <a:tabLst>
                <a:tab pos="2865438" algn="l"/>
              </a:tabLst>
            </a:pPr>
            <a:r>
              <a:rPr lang="en-US" dirty="0"/>
              <a:t>FROM acts	LEFT JOIN contacts</a:t>
            </a:r>
          </a:p>
          <a:p>
            <a:pPr>
              <a:tabLst>
                <a:tab pos="2865438" algn="l"/>
              </a:tabLst>
            </a:pPr>
            <a:endParaRPr lang="en-US" dirty="0"/>
          </a:p>
          <a:p>
            <a:pPr>
              <a:tabLst>
                <a:tab pos="2865438" algn="l"/>
              </a:tabLst>
            </a:pPr>
            <a:r>
              <a:rPr lang="en-US" dirty="0"/>
              <a:t>Because in this database, there is no donation (act) that doesn’t have a corresponding entry in the contact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63</a:t>
            </a:fld>
            <a:endParaRPr lang="fr-BE"/>
          </a:p>
        </p:txBody>
      </p:sp>
      <p:grpSp>
        <p:nvGrpSpPr>
          <p:cNvPr id="19" name="Group 18"/>
          <p:cNvGrpSpPr/>
          <p:nvPr/>
        </p:nvGrpSpPr>
        <p:grpSpPr>
          <a:xfrm>
            <a:off x="997744" y="4509120"/>
            <a:ext cx="3456384" cy="2160240"/>
            <a:chOff x="997744" y="4509120"/>
            <a:chExt cx="3456384" cy="2160240"/>
          </a:xfrm>
        </p:grpSpPr>
        <p:sp>
          <p:nvSpPr>
            <p:cNvPr id="11" name="Freeform 10"/>
            <p:cNvSpPr/>
            <p:nvPr/>
          </p:nvSpPr>
          <p:spPr>
            <a:xfrm>
              <a:off x="2303085" y="4732864"/>
              <a:ext cx="851026" cy="1720158"/>
            </a:xfrm>
            <a:custGeom>
              <a:avLst/>
              <a:gdLst>
                <a:gd name="connsiteX0" fmla="*/ 416460 w 851026"/>
                <a:gd name="connsiteY0" fmla="*/ 0 h 1720158"/>
                <a:gd name="connsiteX1" fmla="*/ 194650 w 851026"/>
                <a:gd name="connsiteY1" fmla="*/ 221810 h 1720158"/>
                <a:gd name="connsiteX2" fmla="*/ 81481 w 851026"/>
                <a:gd name="connsiteY2" fmla="*/ 439093 h 1720158"/>
                <a:gd name="connsiteX3" fmla="*/ 13581 w 851026"/>
                <a:gd name="connsiteY3" fmla="*/ 665429 h 1720158"/>
                <a:gd name="connsiteX4" fmla="*/ 0 w 851026"/>
                <a:gd name="connsiteY4" fmla="*/ 1009461 h 1720158"/>
                <a:gd name="connsiteX5" fmla="*/ 58848 w 851026"/>
                <a:gd name="connsiteY5" fmla="*/ 1276538 h 1720158"/>
                <a:gd name="connsiteX6" fmla="*/ 181070 w 851026"/>
                <a:gd name="connsiteY6" fmla="*/ 1480241 h 1720158"/>
                <a:gd name="connsiteX7" fmla="*/ 425513 w 851026"/>
                <a:gd name="connsiteY7" fmla="*/ 1720158 h 1720158"/>
                <a:gd name="connsiteX8" fmla="*/ 665430 w 851026"/>
                <a:gd name="connsiteY8" fmla="*/ 1471188 h 1720158"/>
                <a:gd name="connsiteX9" fmla="*/ 810285 w 851026"/>
                <a:gd name="connsiteY9" fmla="*/ 1190530 h 1720158"/>
                <a:gd name="connsiteX10" fmla="*/ 851026 w 851026"/>
                <a:gd name="connsiteY10" fmla="*/ 927980 h 1720158"/>
                <a:gd name="connsiteX11" fmla="*/ 841973 w 851026"/>
                <a:gd name="connsiteY11" fmla="*/ 674483 h 1720158"/>
                <a:gd name="connsiteX12" fmla="*/ 746911 w 851026"/>
                <a:gd name="connsiteY12" fmla="*/ 375719 h 1720158"/>
                <a:gd name="connsiteX13" fmla="*/ 593002 w 851026"/>
                <a:gd name="connsiteY13" fmla="*/ 140328 h 1720158"/>
                <a:gd name="connsiteX14" fmla="*/ 416460 w 851026"/>
                <a:gd name="connsiteY14" fmla="*/ 0 h 172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026" h="1720158">
                  <a:moveTo>
                    <a:pt x="416460" y="0"/>
                  </a:moveTo>
                  <a:lnTo>
                    <a:pt x="194650" y="221810"/>
                  </a:lnTo>
                  <a:lnTo>
                    <a:pt x="81481" y="439093"/>
                  </a:lnTo>
                  <a:lnTo>
                    <a:pt x="13581" y="665429"/>
                  </a:lnTo>
                  <a:lnTo>
                    <a:pt x="0" y="1009461"/>
                  </a:lnTo>
                  <a:lnTo>
                    <a:pt x="58848" y="1276538"/>
                  </a:lnTo>
                  <a:lnTo>
                    <a:pt x="181070" y="1480241"/>
                  </a:lnTo>
                  <a:lnTo>
                    <a:pt x="425513" y="1720158"/>
                  </a:lnTo>
                  <a:lnTo>
                    <a:pt x="665430" y="1471188"/>
                  </a:lnTo>
                  <a:lnTo>
                    <a:pt x="810285" y="1190530"/>
                  </a:lnTo>
                  <a:lnTo>
                    <a:pt x="851026" y="927980"/>
                  </a:lnTo>
                  <a:lnTo>
                    <a:pt x="841973" y="674483"/>
                  </a:lnTo>
                  <a:lnTo>
                    <a:pt x="746911" y="375719"/>
                  </a:lnTo>
                  <a:lnTo>
                    <a:pt x="593002" y="140328"/>
                  </a:lnTo>
                  <a:lnTo>
                    <a:pt x="41646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97744" y="4509120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Gotham Book" pitchFamily="2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293888" y="4509120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Gotham Book" pitchFamily="2" charset="0"/>
                </a:rPr>
                <a:t>ACTS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997744" y="4509120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Gotham Book" pitchFamily="2" charset="0"/>
                </a:rPr>
                <a:t>CONTACTS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51872" y="4509120"/>
            <a:ext cx="3456384" cy="2160240"/>
            <a:chOff x="4953000" y="4149080"/>
            <a:chExt cx="3456384" cy="2160240"/>
          </a:xfrm>
        </p:grpSpPr>
        <p:sp>
          <p:nvSpPr>
            <p:cNvPr id="8" name="Oval 7"/>
            <p:cNvSpPr/>
            <p:nvPr/>
          </p:nvSpPr>
          <p:spPr>
            <a:xfrm>
              <a:off x="4953000" y="4149080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Gotham Book" pitchFamily="2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249144" y="4149080"/>
              <a:ext cx="2160240" cy="21602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Gotham Book" pitchFamily="2" charset="0"/>
                </a:rPr>
                <a:t>ACTS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953000" y="4149080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Gotham Book" pitchFamily="2" charset="0"/>
                </a:rPr>
                <a:t>CONTACTS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920552" y="1700808"/>
            <a:ext cx="360040" cy="8640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552" y="2599204"/>
            <a:ext cx="360040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aggregates on query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Count the number of donors by frequency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of regular donations (“DO”), excluding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automatic deductions (“PA”)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1, compute frequencies</a:t>
            </a:r>
          </a:p>
          <a:p>
            <a:r>
              <a:rPr lang="en-US" dirty="0"/>
              <a:t>SELECT </a:t>
            </a:r>
            <a:r>
              <a:rPr lang="en-US" dirty="0" err="1"/>
              <a:t>contact_id</a:t>
            </a:r>
            <a:r>
              <a:rPr lang="en-US" dirty="0"/>
              <a:t>, COUNT(*) AS frequency</a:t>
            </a:r>
          </a:p>
          <a:p>
            <a:r>
              <a:rPr lang="en-US" dirty="0"/>
              <a:t>FROM acts </a:t>
            </a:r>
          </a:p>
          <a:p>
            <a:r>
              <a:rPr lang="en-US" dirty="0"/>
              <a:t>WHERE </a:t>
            </a:r>
            <a:r>
              <a:rPr lang="en-US" dirty="0" err="1"/>
              <a:t>act_type_id</a:t>
            </a:r>
            <a:r>
              <a:rPr lang="en-US" dirty="0"/>
              <a:t> LIKE "DO"</a:t>
            </a:r>
          </a:p>
          <a:p>
            <a:r>
              <a:rPr lang="en-US" dirty="0"/>
              <a:t>GROUP BY </a:t>
            </a:r>
            <a:r>
              <a:rPr lang="en-US" dirty="0" err="1"/>
              <a:t>contact_id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64</a:t>
            </a:fld>
            <a:endParaRPr lang="fr-B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aggregates on query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Count the number of donors by frequency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2, group donors by frequencies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 that every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derived 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needs its own alias</a:t>
            </a:r>
          </a:p>
          <a:p>
            <a:r>
              <a:rPr lang="en-US" dirty="0"/>
              <a:t>SELECT COUNT(frequency) AS counter, frequency</a:t>
            </a:r>
          </a:p>
          <a:p>
            <a:r>
              <a:rPr lang="en-US" dirty="0"/>
              <a:t>FROM (</a:t>
            </a:r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>
                <a:solidFill>
                  <a:srgbClr val="00B0F0"/>
                </a:solidFill>
              </a:rPr>
              <a:t>, COUNT(*) AS frequency</a:t>
            </a:r>
          </a:p>
          <a:p>
            <a:r>
              <a:rPr lang="en-US" dirty="0">
                <a:solidFill>
                  <a:srgbClr val="00B0F0"/>
                </a:solidFill>
              </a:rPr>
              <a:t>      FROM acts </a:t>
            </a:r>
          </a:p>
          <a:p>
            <a:r>
              <a:rPr lang="en-US" dirty="0">
                <a:solidFill>
                  <a:srgbClr val="00B0F0"/>
                </a:solidFill>
              </a:rPr>
              <a:t>      WHERE </a:t>
            </a:r>
            <a:r>
              <a:rPr lang="en-US" dirty="0" err="1">
                <a:solidFill>
                  <a:srgbClr val="00B0F0"/>
                </a:solidFill>
              </a:rPr>
              <a:t>act_type_id</a:t>
            </a:r>
            <a:r>
              <a:rPr lang="en-US" dirty="0">
                <a:solidFill>
                  <a:srgbClr val="00B0F0"/>
                </a:solidFill>
              </a:rPr>
              <a:t> LIKE "DO“</a:t>
            </a:r>
          </a:p>
          <a:p>
            <a:r>
              <a:rPr lang="en-US" dirty="0">
                <a:solidFill>
                  <a:srgbClr val="00B0F0"/>
                </a:solidFill>
              </a:rPr>
              <a:t>      GROUP BY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/>
              <a:t>) AS q</a:t>
            </a:r>
          </a:p>
          <a:p>
            <a:r>
              <a:rPr lang="en-US" dirty="0"/>
              <a:t>GROUP BY frequency</a:t>
            </a:r>
          </a:p>
          <a:p>
            <a:r>
              <a:rPr lang="en-US" dirty="0"/>
              <a:t>ORDER BY frequency;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65</a:t>
            </a:fld>
            <a:endParaRPr lang="fr-BE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 and query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Report average frequency and donation amount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by prefix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Step 1</a:t>
            </a:r>
          </a:p>
          <a:p>
            <a:r>
              <a:rPr lang="en-US" dirty="0"/>
              <a:t>SELECT </a:t>
            </a:r>
            <a:r>
              <a:rPr lang="en-US" dirty="0" err="1"/>
              <a:t>contact_id</a:t>
            </a:r>
            <a:r>
              <a:rPr lang="en-US" dirty="0"/>
              <a:t>,</a:t>
            </a:r>
          </a:p>
          <a:p>
            <a:r>
              <a:rPr lang="en-US" dirty="0"/>
              <a:t>       COUNT(*) AS frequency,</a:t>
            </a:r>
          </a:p>
          <a:p>
            <a:r>
              <a:rPr lang="en-US" dirty="0"/>
              <a:t>       AVG(amount) AS </a:t>
            </a:r>
            <a:r>
              <a:rPr lang="en-US" dirty="0" err="1"/>
              <a:t>avgamount</a:t>
            </a:r>
            <a:endParaRPr lang="en-US" dirty="0"/>
          </a:p>
          <a:p>
            <a:r>
              <a:rPr lang="en-US" dirty="0"/>
              <a:t>FROM acts</a:t>
            </a:r>
          </a:p>
          <a:p>
            <a:r>
              <a:rPr lang="en-US" dirty="0"/>
              <a:t>WHERE </a:t>
            </a:r>
            <a:r>
              <a:rPr lang="en-US" dirty="0" err="1"/>
              <a:t>act_type_id</a:t>
            </a:r>
            <a:r>
              <a:rPr lang="en-US" dirty="0"/>
              <a:t> LIKE "DO“</a:t>
            </a:r>
          </a:p>
          <a:p>
            <a:r>
              <a:rPr lang="en-US" dirty="0"/>
              <a:t>GROUP BY </a:t>
            </a:r>
            <a:r>
              <a:rPr lang="en-US" dirty="0" err="1"/>
              <a:t>contact_id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66</a:t>
            </a:fld>
            <a:endParaRPr lang="fr-BE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 and query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Report average frequency and donation amount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by prefix, step 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 the difference between computing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AVG(amount) and AVG(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avgamount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SELECT </a:t>
            </a:r>
            <a:r>
              <a:rPr lang="en-US" dirty="0" err="1"/>
              <a:t>prefix_id</a:t>
            </a:r>
            <a:r>
              <a:rPr lang="en-US" dirty="0"/>
              <a:t>,</a:t>
            </a:r>
          </a:p>
          <a:p>
            <a:r>
              <a:rPr lang="en-US" dirty="0"/>
              <a:t>       AVG(frequency),</a:t>
            </a:r>
          </a:p>
          <a:p>
            <a:r>
              <a:rPr lang="en-US" dirty="0"/>
              <a:t>       AVG(</a:t>
            </a:r>
            <a:r>
              <a:rPr lang="en-US" dirty="0" err="1"/>
              <a:t>avgamount</a:t>
            </a:r>
            <a:r>
              <a:rPr lang="en-US" dirty="0"/>
              <a:t>),</a:t>
            </a:r>
          </a:p>
          <a:p>
            <a:r>
              <a:rPr lang="en-US" dirty="0"/>
              <a:t>       COUNT(*)</a:t>
            </a:r>
          </a:p>
          <a:p>
            <a:r>
              <a:rPr lang="en-US" dirty="0"/>
              <a:t>FROM contacts c</a:t>
            </a:r>
          </a:p>
          <a:p>
            <a:r>
              <a:rPr lang="en-US" dirty="0"/>
              <a:t>JOIN (</a:t>
            </a:r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>
                <a:solidFill>
                  <a:srgbClr val="00B0F0"/>
                </a:solidFill>
              </a:rPr>
              <a:t>,</a:t>
            </a:r>
          </a:p>
          <a:p>
            <a:r>
              <a:rPr lang="en-US" dirty="0">
                <a:solidFill>
                  <a:srgbClr val="00B0F0"/>
                </a:solidFill>
              </a:rPr>
              <a:t>             COUNT(*) AS frequency,</a:t>
            </a:r>
          </a:p>
          <a:p>
            <a:r>
              <a:rPr lang="en-US" dirty="0">
                <a:solidFill>
                  <a:srgbClr val="00B0F0"/>
                </a:solidFill>
              </a:rPr>
              <a:t>             AVG(amount) AS </a:t>
            </a:r>
            <a:r>
              <a:rPr lang="en-US" dirty="0" err="1">
                <a:solidFill>
                  <a:srgbClr val="00B0F0"/>
                </a:solidFill>
              </a:rPr>
              <a:t>avgamount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      FROM acts</a:t>
            </a:r>
          </a:p>
          <a:p>
            <a:r>
              <a:rPr lang="en-US" dirty="0">
                <a:solidFill>
                  <a:srgbClr val="00B0F0"/>
                </a:solidFill>
              </a:rPr>
              <a:t>      WHERE </a:t>
            </a:r>
            <a:r>
              <a:rPr lang="en-US" dirty="0" err="1">
                <a:solidFill>
                  <a:srgbClr val="00B0F0"/>
                </a:solidFill>
              </a:rPr>
              <a:t>act_type_id</a:t>
            </a:r>
            <a:r>
              <a:rPr lang="en-US" dirty="0">
                <a:solidFill>
                  <a:srgbClr val="00B0F0"/>
                </a:solidFill>
              </a:rPr>
              <a:t> LIKE "DO"</a:t>
            </a:r>
          </a:p>
          <a:p>
            <a:r>
              <a:rPr lang="en-US" dirty="0">
                <a:solidFill>
                  <a:srgbClr val="00B0F0"/>
                </a:solidFill>
              </a:rPr>
              <a:t>      GROUP BY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/>
              <a:t>) AS q</a:t>
            </a:r>
          </a:p>
          <a:p>
            <a:r>
              <a:rPr lang="en-US" dirty="0"/>
              <a:t>ON c.id = </a:t>
            </a:r>
            <a:r>
              <a:rPr lang="en-US" dirty="0" err="1"/>
              <a:t>q.contact_id</a:t>
            </a:r>
            <a:endParaRPr lang="en-US" dirty="0"/>
          </a:p>
          <a:p>
            <a:r>
              <a:rPr lang="en-US" dirty="0"/>
              <a:t>GROUP BY 1</a:t>
            </a:r>
          </a:p>
          <a:p>
            <a:r>
              <a:rPr lang="en-US" dirty="0"/>
              <a:t>ORDER BY 2 DESC;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67</a:t>
            </a:fld>
            <a:endParaRPr lang="fr-B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Compute number of regular donations and number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of automatic deductions for all donors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Note: query may be a bit slower</a:t>
            </a:r>
          </a:p>
          <a:p>
            <a:r>
              <a:rPr lang="en-US" dirty="0"/>
              <a:t>SELECT c.id, </a:t>
            </a:r>
            <a:r>
              <a:rPr lang="en-US" dirty="0" err="1"/>
              <a:t>d.frequency</a:t>
            </a:r>
            <a:r>
              <a:rPr lang="en-US" dirty="0"/>
              <a:t>, </a:t>
            </a:r>
            <a:r>
              <a:rPr lang="en-US" dirty="0" err="1"/>
              <a:t>p.frequency</a:t>
            </a:r>
            <a:endParaRPr lang="en-US" dirty="0"/>
          </a:p>
          <a:p>
            <a:r>
              <a:rPr lang="en-US" dirty="0"/>
              <a:t>FROM contacts c</a:t>
            </a:r>
          </a:p>
          <a:p>
            <a:r>
              <a:rPr lang="en-US" dirty="0"/>
              <a:t>LEFT JOIN (</a:t>
            </a:r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err="1">
                <a:solidFill>
                  <a:srgbClr val="00B0F0"/>
                </a:solidFill>
              </a:rPr>
              <a:t>contact_id</a:t>
            </a:r>
            <a:r>
              <a:rPr lang="en-US" dirty="0">
                <a:solidFill>
                  <a:srgbClr val="00B0F0"/>
                </a:solidFill>
              </a:rPr>
              <a:t>, COUNT(*) AS frequency</a:t>
            </a:r>
          </a:p>
          <a:p>
            <a:r>
              <a:rPr lang="en-US" dirty="0">
                <a:solidFill>
                  <a:srgbClr val="00B0F0"/>
                </a:solidFill>
              </a:rPr>
              <a:t>           FROM acts WHERE </a:t>
            </a:r>
            <a:r>
              <a:rPr lang="en-US" dirty="0" err="1">
                <a:solidFill>
                  <a:srgbClr val="00B0F0"/>
                </a:solidFill>
              </a:rPr>
              <a:t>act_type_id</a:t>
            </a:r>
            <a:r>
              <a:rPr lang="en-US" dirty="0">
                <a:solidFill>
                  <a:srgbClr val="00B0F0"/>
                </a:solidFill>
              </a:rPr>
              <a:t> LIKE "DO"</a:t>
            </a:r>
          </a:p>
          <a:p>
            <a:r>
              <a:rPr lang="en-US" dirty="0">
                <a:solidFill>
                  <a:srgbClr val="00B0F0"/>
                </a:solidFill>
              </a:rPr>
              <a:t>           GROUP BY 1</a:t>
            </a:r>
            <a:r>
              <a:rPr lang="en-US" dirty="0"/>
              <a:t>) AS d</a:t>
            </a:r>
          </a:p>
          <a:p>
            <a:r>
              <a:rPr lang="en-US" dirty="0"/>
              <a:t>ON c.id = </a:t>
            </a:r>
            <a:r>
              <a:rPr lang="en-US" dirty="0" err="1"/>
              <a:t>d.contact_id</a:t>
            </a:r>
            <a:endParaRPr lang="en-US" dirty="0"/>
          </a:p>
          <a:p>
            <a:r>
              <a:rPr lang="en-US" dirty="0"/>
              <a:t>LEFT JOIN (</a:t>
            </a:r>
            <a:r>
              <a:rPr lang="en-US" dirty="0">
                <a:solidFill>
                  <a:schemeClr val="accent3"/>
                </a:solidFill>
              </a:rPr>
              <a:t>SELECT </a:t>
            </a:r>
            <a:r>
              <a:rPr lang="en-US" dirty="0" err="1">
                <a:solidFill>
                  <a:schemeClr val="accent3"/>
                </a:solidFill>
              </a:rPr>
              <a:t>contact_id</a:t>
            </a:r>
            <a:r>
              <a:rPr lang="en-US" dirty="0">
                <a:solidFill>
                  <a:schemeClr val="accent3"/>
                </a:solidFill>
              </a:rPr>
              <a:t>, COUNT(*) AS frequency</a:t>
            </a:r>
          </a:p>
          <a:p>
            <a:r>
              <a:rPr lang="en-US" dirty="0">
                <a:solidFill>
                  <a:schemeClr val="accent3"/>
                </a:solidFill>
              </a:rPr>
              <a:t>           FROM acts WHERE </a:t>
            </a:r>
            <a:r>
              <a:rPr lang="en-US" dirty="0" err="1">
                <a:solidFill>
                  <a:schemeClr val="accent3"/>
                </a:solidFill>
              </a:rPr>
              <a:t>act_type_id</a:t>
            </a:r>
            <a:r>
              <a:rPr lang="en-US" dirty="0">
                <a:solidFill>
                  <a:schemeClr val="accent3"/>
                </a:solidFill>
              </a:rPr>
              <a:t> LIKE "PA"</a:t>
            </a:r>
          </a:p>
          <a:p>
            <a:r>
              <a:rPr lang="en-US" dirty="0">
                <a:solidFill>
                  <a:schemeClr val="accent3"/>
                </a:solidFill>
              </a:rPr>
              <a:t>           GROUP BY 1</a:t>
            </a:r>
            <a:r>
              <a:rPr lang="en-US" dirty="0"/>
              <a:t>) AS p</a:t>
            </a:r>
          </a:p>
          <a:p>
            <a:r>
              <a:rPr lang="en-US" dirty="0"/>
              <a:t>ON c.id = </a:t>
            </a:r>
            <a:r>
              <a:rPr lang="en-US" dirty="0" err="1"/>
              <a:t>p.contact_id</a:t>
            </a:r>
            <a:endParaRPr lang="en-US" dirty="0"/>
          </a:p>
          <a:p>
            <a:r>
              <a:rPr lang="en-US" dirty="0"/>
              <a:t>ORDER BY c.id;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68</a:t>
            </a:fld>
            <a:endParaRPr lang="fr-B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 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7</a:t>
            </a:fld>
            <a:endParaRPr lang="fr-BE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15403" t="52156" r="32789"/>
          <a:stretch>
            <a:fillRect/>
          </a:stretch>
        </p:blipFill>
        <p:spPr bwMode="auto">
          <a:xfrm>
            <a:off x="1064568" y="2708920"/>
            <a:ext cx="7200800" cy="415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5403" t="15683" r="32789" b="63594"/>
          <a:stretch>
            <a:fillRect/>
          </a:stretch>
        </p:blipFill>
        <p:spPr bwMode="auto">
          <a:xfrm>
            <a:off x="1064568" y="908720"/>
            <a:ext cx="72008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AutoShape 4" descr="Harvard Business 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 cstate="print"/>
          <a:srcRect l="17220" r="12864"/>
          <a:stretch>
            <a:fillRect/>
          </a:stretch>
        </p:blipFill>
        <p:spPr bwMode="auto">
          <a:xfrm>
            <a:off x="8409384" y="78541"/>
            <a:ext cx="1440160" cy="9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5BD03C-97A5-4212-8986-861D26E10311}"/>
              </a:ext>
            </a:extLst>
          </p:cNvPr>
          <p:cNvSpPr/>
          <p:nvPr/>
        </p:nvSpPr>
        <p:spPr>
          <a:xfrm>
            <a:off x="3368824" y="0"/>
            <a:ext cx="65371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368824" cy="6858000"/>
          </a:xfrm>
          <a:prstGeom prst="rect">
            <a:avLst/>
          </a:prstGeom>
          <a:solidFill>
            <a:srgbClr val="D9D9D9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8</a:t>
            </a:fld>
            <a:endParaRPr lang="fr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81BB7E-A70F-40B4-B084-47DAC7F9A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550" y="408236"/>
            <a:ext cx="2371725" cy="2276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EBD28-D235-4B4B-B8F6-44A0119F6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43" t="51342" r="25285" b="27186"/>
          <a:stretch/>
        </p:blipFill>
        <p:spPr>
          <a:xfrm>
            <a:off x="3639952" y="601959"/>
            <a:ext cx="5938796" cy="1863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124F1-D735-4A3E-9F82-5B25A6440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43" t="29870" r="25285" b="48658"/>
          <a:stretch/>
        </p:blipFill>
        <p:spPr>
          <a:xfrm>
            <a:off x="3639953" y="4493198"/>
            <a:ext cx="5938795" cy="186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29F0A-A3CD-4A76-B97C-A95122F2E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43" t="74003" r="25285" b="7056"/>
          <a:stretch/>
        </p:blipFill>
        <p:spPr>
          <a:xfrm>
            <a:off x="3639950" y="2684711"/>
            <a:ext cx="5938798" cy="1643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philosophy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Understand</a:t>
            </a:r>
          </a:p>
          <a:p>
            <a:pPr lvl="1"/>
            <a:r>
              <a:rPr lang="en-US" dirty="0"/>
              <a:t>Manage</a:t>
            </a:r>
          </a:p>
          <a:p>
            <a:pPr lvl="1"/>
            <a:r>
              <a:rPr lang="en-US" dirty="0">
                <a:solidFill>
                  <a:srgbClr val="CC3433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Hands-on and practical</a:t>
            </a:r>
          </a:p>
          <a:p>
            <a:pPr lvl="1"/>
            <a:r>
              <a:rPr lang="en-US" dirty="0"/>
              <a:t>Technically-oriented</a:t>
            </a:r>
          </a:p>
          <a:p>
            <a:pPr lvl="1"/>
            <a:r>
              <a:rPr lang="en-US" dirty="0"/>
              <a:t>Focus on homework &amp; coaching</a:t>
            </a:r>
          </a:p>
          <a:p>
            <a:endParaRPr lang="en-US" dirty="0"/>
          </a:p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Open-source, widely used software</a:t>
            </a:r>
          </a:p>
          <a:p>
            <a:pPr lvl="1"/>
            <a:r>
              <a:rPr lang="en-US" dirty="0"/>
              <a:t>Low level programming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9</a:t>
            </a:fld>
            <a:endParaRPr lang="fr-B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 mod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model</Template>
  <TotalTime>2556</TotalTime>
  <Words>4212</Words>
  <Application>Microsoft Office PowerPoint</Application>
  <PresentationFormat>A4 Paper (210x297 mm)</PresentationFormat>
  <Paragraphs>818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Gotham Medium</vt:lpstr>
      <vt:lpstr>Code New Roman</vt:lpstr>
      <vt:lpstr>Times New Roman</vt:lpstr>
      <vt:lpstr>Gotham Book</vt:lpstr>
      <vt:lpstr>Gotham</vt:lpstr>
      <vt:lpstr>Arial</vt:lpstr>
      <vt:lpstr>Calibri</vt:lpstr>
      <vt:lpstr>Courier New</vt:lpstr>
      <vt:lpstr>Slide model</vt:lpstr>
      <vt:lpstr>Marketing Analytics</vt:lpstr>
      <vt:lpstr>Agenda</vt:lpstr>
      <vt:lpstr>Course introduction</vt:lpstr>
      <vt:lpstr>Analytics</vt:lpstr>
      <vt:lpstr>Marketing analytics</vt:lpstr>
      <vt:lpstr>Marketing analytics</vt:lpstr>
      <vt:lpstr>PowerPoint Presentation</vt:lpstr>
      <vt:lpstr>PowerPoint Presentation</vt:lpstr>
      <vt:lpstr>Course philosophy</vt:lpstr>
      <vt:lpstr>Marketing analytics process</vt:lpstr>
      <vt:lpstr>Extract</vt:lpstr>
      <vt:lpstr>Analyze</vt:lpstr>
      <vt:lpstr>Report</vt:lpstr>
      <vt:lpstr>Downloads (in that order)</vt:lpstr>
      <vt:lpstr>If you have a Mac...</vt:lpstr>
      <vt:lpstr>Sessions</vt:lpstr>
      <vt:lpstr>Grading</vt:lpstr>
      <vt:lpstr>Assignments and term project</vt:lpstr>
      <vt:lpstr>Resources on the course website</vt:lpstr>
      <vt:lpstr>Four more things...</vt:lpstr>
      <vt:lpstr>Next…</vt:lpstr>
      <vt:lpstr>DATABASE</vt:lpstr>
      <vt:lpstr>Database</vt:lpstr>
      <vt:lpstr>Database</vt:lpstr>
      <vt:lpstr>Database</vt:lpstr>
      <vt:lpstr>DBMS</vt:lpstr>
      <vt:lpstr>DBMS</vt:lpstr>
      <vt:lpstr>Trends in data storage</vt:lpstr>
      <vt:lpstr>Trends in data storage</vt:lpstr>
      <vt:lpstr>mysql</vt:lpstr>
      <vt:lpstr>MySQL</vt:lpstr>
      <vt:lpstr>MySQL download</vt:lpstr>
      <vt:lpstr>SQL QUERIES</vt:lpstr>
      <vt:lpstr>Please note…</vt:lpstr>
      <vt:lpstr>Database manipulation</vt:lpstr>
      <vt:lpstr>To create a table</vt:lpstr>
      <vt:lpstr>Data types</vt:lpstr>
      <vt:lpstr>Create table</vt:lpstr>
      <vt:lpstr>Load data from file</vt:lpstr>
      <vt:lpstr>Insert, update, or delete rows</vt:lpstr>
      <vt:lpstr>Select (list) data</vt:lpstr>
      <vt:lpstr>Select aggregate functions</vt:lpstr>
      <vt:lpstr>Why not compute aggregates outside MySQL</vt:lpstr>
      <vt:lpstr>Rename output</vt:lpstr>
      <vt:lpstr>Group and sort output</vt:lpstr>
      <vt:lpstr>Group and sort output (additional example)</vt:lpstr>
      <vt:lpstr>Group and sort output (additional example)</vt:lpstr>
      <vt:lpstr>Introduce conditions</vt:lpstr>
      <vt:lpstr>Introduce conditions (additional example)</vt:lpstr>
      <vt:lpstr>Introduce conditions (additional example)</vt:lpstr>
      <vt:lpstr>Join tables</vt:lpstr>
      <vt:lpstr>Join tables</vt:lpstr>
      <vt:lpstr>Join tables</vt:lpstr>
      <vt:lpstr>Join tables (less verbose)</vt:lpstr>
      <vt:lpstr>Join tables (less verbose)</vt:lpstr>
      <vt:lpstr>Join tables (another example)</vt:lpstr>
      <vt:lpstr>Join tables (another example)</vt:lpstr>
      <vt:lpstr>Join tables (another example)</vt:lpstr>
      <vt:lpstr>Different types of SQL JOINs</vt:lpstr>
      <vt:lpstr>Different types of SQL JOINs</vt:lpstr>
      <vt:lpstr>Different types of SQL JOINs</vt:lpstr>
      <vt:lpstr>Join tables (another example)</vt:lpstr>
      <vt:lpstr>It can be troubling…</vt:lpstr>
      <vt:lpstr>Compute aggregates on query results</vt:lpstr>
      <vt:lpstr>Compute aggregates on query results</vt:lpstr>
      <vt:lpstr>Joining tables and query results</vt:lpstr>
      <vt:lpstr>Joining tables and query results</vt:lpstr>
      <vt:lpstr>Multiple joins</vt:lpstr>
      <vt:lpstr>That’s all folks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Arnaud De Bruyn</dc:creator>
  <cp:lastModifiedBy>Arnaud De Bruyn</cp:lastModifiedBy>
  <cp:revision>68</cp:revision>
  <dcterms:created xsi:type="dcterms:W3CDTF">2015-01-09T07:44:21Z</dcterms:created>
  <dcterms:modified xsi:type="dcterms:W3CDTF">2021-10-04T11:57:10Z</dcterms:modified>
</cp:coreProperties>
</file>